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313" r:id="rId3"/>
    <p:sldId id="257" r:id="rId4"/>
    <p:sldId id="288" r:id="rId5"/>
    <p:sldId id="289" r:id="rId6"/>
    <p:sldId id="291" r:id="rId7"/>
    <p:sldId id="292" r:id="rId8"/>
    <p:sldId id="312" r:id="rId9"/>
    <p:sldId id="293" r:id="rId10"/>
    <p:sldId id="296" r:id="rId11"/>
    <p:sldId id="259" r:id="rId12"/>
    <p:sldId id="297" r:id="rId13"/>
    <p:sldId id="298" r:id="rId14"/>
    <p:sldId id="299" r:id="rId15"/>
    <p:sldId id="300" r:id="rId16"/>
    <p:sldId id="302" r:id="rId17"/>
    <p:sldId id="304" r:id="rId18"/>
    <p:sldId id="295" r:id="rId19"/>
    <p:sldId id="309" r:id="rId20"/>
    <p:sldId id="285" r:id="rId21"/>
    <p:sldId id="280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3" autoAdjust="0"/>
    <p:restoredTop sz="94660"/>
  </p:normalViewPr>
  <p:slideViewPr>
    <p:cSldViewPr>
      <p:cViewPr varScale="1">
        <p:scale>
          <a:sx n="90" d="100"/>
          <a:sy n="90" d="100"/>
        </p:scale>
        <p:origin x="1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A979FC-0670-4757-ABB9-8B9462B84406}" type="doc">
      <dgm:prSet loTypeId="urn:microsoft.com/office/officeart/2005/8/layout/radial6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88063B5-D034-42F1-9041-9B95C7AD76B6}">
      <dgm:prSet phldrT="[Текст]" custT="1"/>
      <dgm:spPr>
        <a:xfrm>
          <a:off x="4463828" y="4467525"/>
          <a:ext cx="1438697" cy="1322040"/>
        </a:xfrm>
        <a:prstGeom prst="ellipse">
          <a:avLst/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lumMod val="95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5625132"/>
              <a:satOff val="-8440"/>
              <a:lumOff val="-1373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pPr>
            <a:buNone/>
          </a:pPr>
          <a:r>
            <a:rPr lang="ru-RU" sz="900" b="1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1.Анализ</a:t>
          </a:r>
          <a:r>
            <a:rPr lang="ru-RU" sz="900" b="1" baseline="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 состояния участка ДОУ</a:t>
          </a:r>
          <a:endParaRPr lang="ru-RU" sz="900" b="1" dirty="0">
            <a:solidFill>
              <a:schemeClr val="bg1"/>
            </a:solidFill>
            <a:latin typeface="Times New Roman"/>
            <a:ea typeface="+mn-ea"/>
            <a:cs typeface="Times New Roman"/>
          </a:endParaRPr>
        </a:p>
      </dgm:t>
    </dgm:pt>
    <dgm:pt modelId="{09B7F937-5400-4636-A452-C86AA2CF8546}" type="sibTrans" cxnId="{8FE0E9EF-BFF9-4359-9800-07B4229E4495}">
      <dgm:prSet/>
      <dgm:spPr>
        <a:xfrm>
          <a:off x="1709835" y="539272"/>
          <a:ext cx="4873466" cy="4873466"/>
        </a:xfrm>
        <a:prstGeom prst="blockArc">
          <a:avLst>
            <a:gd name="adj1" fmla="val 3857143"/>
            <a:gd name="adj2" fmla="val 6942857"/>
            <a:gd name="adj3" fmla="val 3906"/>
          </a:avLst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lumMod val="95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5625132"/>
              <a:satOff val="-8440"/>
              <a:lumOff val="-1373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endParaRPr lang="ru-RU"/>
        </a:p>
      </dgm:t>
    </dgm:pt>
    <dgm:pt modelId="{72CAD87A-E02E-41BC-8B7E-266F7EF88D9C}" type="parTrans" cxnId="{8FE0E9EF-BFF9-4359-9800-07B4229E4495}">
      <dgm:prSet/>
      <dgm:spPr/>
      <dgm:t>
        <a:bodyPr/>
        <a:lstStyle/>
        <a:p>
          <a:endParaRPr lang="ru-RU"/>
        </a:p>
      </dgm:t>
    </dgm:pt>
    <dgm:pt modelId="{8E363181-CFB0-49E3-B8F0-7AE6E5FAC299}">
      <dgm:prSet phldrT="[Текст]" custT="1"/>
      <dgm:spPr>
        <a:xfrm>
          <a:off x="5795818" y="2832894"/>
          <a:ext cx="1522276" cy="1322040"/>
        </a:xfrm>
        <a:prstGeom prst="ellipse">
          <a:avLst/>
        </a:prstGeom>
        <a:gradFill rotWithShape="0">
          <a:gsLst>
            <a:gs pos="0">
              <a:srgbClr val="9BBB59">
                <a:hueOff val="3750088"/>
                <a:satOff val="-5627"/>
                <a:lumOff val="-915"/>
                <a:alphaOff val="0"/>
                <a:lumMod val="95000"/>
              </a:srgbClr>
            </a:gs>
            <a:gs pos="100000">
              <a:srgbClr val="9BBB59">
                <a:hueOff val="3750088"/>
                <a:satOff val="-5627"/>
                <a:lumOff val="-915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3750088"/>
              <a:satOff val="-5627"/>
              <a:lumOff val="-915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pPr>
            <a:buNone/>
          </a:pPr>
          <a:r>
            <a:rPr lang="ru-RU" sz="900" b="1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2.Образ будущей территории ДОУ</a:t>
          </a:r>
        </a:p>
      </dgm:t>
    </dgm:pt>
    <dgm:pt modelId="{7B346BDE-F612-4933-9D1A-50D48673EFDA}" type="sibTrans" cxnId="{BB1AB46F-6577-48CE-93A7-EAF969ED9C25}">
      <dgm:prSet/>
      <dgm:spPr>
        <a:xfrm>
          <a:off x="1797112" y="499380"/>
          <a:ext cx="4873466" cy="4873466"/>
        </a:xfrm>
        <a:prstGeom prst="blockArc">
          <a:avLst>
            <a:gd name="adj1" fmla="val 810099"/>
            <a:gd name="adj2" fmla="val 3995231"/>
            <a:gd name="adj3" fmla="val 3906"/>
          </a:avLst>
        </a:prstGeom>
        <a:gradFill rotWithShape="0">
          <a:gsLst>
            <a:gs pos="0">
              <a:srgbClr val="9BBB59">
                <a:hueOff val="3750088"/>
                <a:satOff val="-5627"/>
                <a:lumOff val="-915"/>
                <a:alphaOff val="0"/>
                <a:lumMod val="95000"/>
              </a:srgbClr>
            </a:gs>
            <a:gs pos="100000">
              <a:srgbClr val="9BBB59">
                <a:hueOff val="3750088"/>
                <a:satOff val="-5627"/>
                <a:lumOff val="-915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3750088"/>
              <a:satOff val="-5627"/>
              <a:lumOff val="-915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endParaRPr lang="ru-RU"/>
        </a:p>
      </dgm:t>
    </dgm:pt>
    <dgm:pt modelId="{CE2F6806-1D4D-4887-B39F-932ECDFAF4EF}" type="parTrans" cxnId="{BB1AB46F-6577-48CE-93A7-EAF969ED9C25}">
      <dgm:prSet/>
      <dgm:spPr/>
      <dgm:t>
        <a:bodyPr/>
        <a:lstStyle/>
        <a:p>
          <a:endParaRPr lang="ru-RU"/>
        </a:p>
      </dgm:t>
    </dgm:pt>
    <dgm:pt modelId="{C08D694F-C84E-40D5-91DD-CA37E3078C7F}">
      <dgm:prSet phldrT="[Текст]" custT="1"/>
      <dgm:spPr>
        <a:xfrm>
          <a:off x="5326901" y="828155"/>
          <a:ext cx="1450793" cy="1168260"/>
        </a:xfrm>
        <a:prstGeom prst="ellipse">
          <a:avLst/>
        </a:prstGeom>
        <a:gradFill rotWithShape="0">
          <a:gsLst>
            <a:gs pos="0">
              <a:srgbClr val="9BBB59">
                <a:hueOff val="1875044"/>
                <a:satOff val="-2813"/>
                <a:lumOff val="-458"/>
                <a:alphaOff val="0"/>
                <a:lumMod val="95000"/>
              </a:srgbClr>
            </a:gs>
            <a:gs pos="100000">
              <a:srgbClr val="9BBB59">
                <a:hueOff val="1875044"/>
                <a:satOff val="-2813"/>
                <a:lumOff val="-458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1875044"/>
              <a:satOff val="-2813"/>
              <a:lumOff val="-458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pPr>
            <a:buNone/>
          </a:pPr>
          <a:r>
            <a:rPr lang="ru-RU" sz="900" b="1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3.Работа</a:t>
          </a:r>
          <a:r>
            <a:rPr lang="ru-RU" sz="900" b="1" baseline="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 с родителями</a:t>
          </a:r>
          <a:endParaRPr lang="ru-RU" sz="900" b="1" dirty="0">
            <a:solidFill>
              <a:schemeClr val="bg1"/>
            </a:solidFill>
            <a:latin typeface="Times New Roman"/>
            <a:ea typeface="+mn-ea"/>
            <a:cs typeface="Times New Roman"/>
          </a:endParaRPr>
        </a:p>
      </dgm:t>
    </dgm:pt>
    <dgm:pt modelId="{D0DF2DD5-9EA6-4E28-9CE5-7E7470739E3E}" type="sibTrans" cxnId="{498A863C-DE57-4119-A1B8-1F666A3D70C5}">
      <dgm:prSet/>
      <dgm:spPr>
        <a:xfrm>
          <a:off x="1792362" y="519547"/>
          <a:ext cx="4873466" cy="4873466"/>
        </a:xfrm>
        <a:prstGeom prst="blockArc">
          <a:avLst>
            <a:gd name="adj1" fmla="val 19184406"/>
            <a:gd name="adj2" fmla="val 780287"/>
            <a:gd name="adj3" fmla="val 3906"/>
          </a:avLst>
        </a:prstGeom>
        <a:gradFill rotWithShape="0">
          <a:gsLst>
            <a:gs pos="0">
              <a:srgbClr val="9BBB59">
                <a:hueOff val="1875044"/>
                <a:satOff val="-2813"/>
                <a:lumOff val="-458"/>
                <a:alphaOff val="0"/>
                <a:lumMod val="95000"/>
              </a:srgbClr>
            </a:gs>
            <a:gs pos="100000">
              <a:srgbClr val="9BBB59">
                <a:hueOff val="1875044"/>
                <a:satOff val="-2813"/>
                <a:lumOff val="-458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1875044"/>
              <a:satOff val="-2813"/>
              <a:lumOff val="-458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endParaRPr lang="ru-RU"/>
        </a:p>
      </dgm:t>
    </dgm:pt>
    <dgm:pt modelId="{F9059445-DB64-4813-A360-8EE44A0B23DF}" type="parTrans" cxnId="{498A863C-DE57-4119-A1B8-1F666A3D70C5}">
      <dgm:prSet/>
      <dgm:spPr/>
      <dgm:t>
        <a:bodyPr/>
        <a:lstStyle/>
        <a:p>
          <a:endParaRPr lang="ru-RU"/>
        </a:p>
      </dgm:t>
    </dgm:pt>
    <dgm:pt modelId="{05B21834-26B6-46C6-8CB2-EC375F359C7D}">
      <dgm:prSet phldrT="[Текст]" custT="1"/>
      <dgm:spPr>
        <a:xfrm>
          <a:off x="3300866" y="-74154"/>
          <a:ext cx="1691405" cy="1322040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lumMod val="95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0"/>
              <a:satOff val="0"/>
              <a:lumOff val="0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pPr>
            <a:buNone/>
          </a:pPr>
          <a:r>
            <a:rPr lang="ru-RU" sz="900" b="1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4.Деятельность</a:t>
          </a:r>
          <a:r>
            <a:rPr lang="ru-RU" sz="900" b="1" baseline="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 детей</a:t>
          </a:r>
          <a:endParaRPr lang="ru-RU" sz="900" b="1" dirty="0">
            <a:solidFill>
              <a:schemeClr val="bg1"/>
            </a:solidFill>
            <a:latin typeface="Times New Roman"/>
            <a:ea typeface="+mn-ea"/>
            <a:cs typeface="Times New Roman"/>
          </a:endParaRPr>
        </a:p>
      </dgm:t>
    </dgm:pt>
    <dgm:pt modelId="{F3ABA504-4E2B-4C1E-AAB4-EDA35460ECE6}" type="sibTrans" cxnId="{B2B5860F-84EA-4509-8625-EAEDD6486598}">
      <dgm:prSet/>
      <dgm:spPr>
        <a:xfrm>
          <a:off x="1807523" y="537274"/>
          <a:ext cx="4873466" cy="4873466"/>
        </a:xfrm>
        <a:prstGeom prst="blockArc">
          <a:avLst>
            <a:gd name="adj1" fmla="val 16059397"/>
            <a:gd name="adj2" fmla="val 19150843"/>
            <a:gd name="adj3" fmla="val 3906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lumMod val="95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0"/>
              <a:satOff val="0"/>
              <a:lumOff val="0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endParaRPr lang="ru-RU"/>
        </a:p>
      </dgm:t>
    </dgm:pt>
    <dgm:pt modelId="{38833E72-78A9-4A24-B5C2-FAC75191B4BD}" type="parTrans" cxnId="{B2B5860F-84EA-4509-8625-EAEDD6486598}">
      <dgm:prSet/>
      <dgm:spPr/>
      <dgm:t>
        <a:bodyPr/>
        <a:lstStyle/>
        <a:p>
          <a:endParaRPr lang="ru-RU"/>
        </a:p>
      </dgm:t>
    </dgm:pt>
    <dgm:pt modelId="{7E2F43D0-D2B4-48D7-BBB2-EC1E70BDC098}">
      <dgm:prSet phldrT="[Текст]" custT="1"/>
      <dgm:spPr>
        <a:xfrm>
          <a:off x="3046499" y="2030926"/>
          <a:ext cx="2198609" cy="1888628"/>
        </a:xfrm>
        <a:prstGeom prst="ellips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lumMod val="95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C0504D">
              <a:hueOff val="0"/>
              <a:satOff val="0"/>
              <a:lumOff val="0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pPr>
            <a:buNone/>
          </a:pPr>
          <a:r>
            <a:rPr lang="ru-RU" sz="90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Планирование и организация деятельности по благоустройству участка</a:t>
          </a:r>
        </a:p>
      </dgm:t>
    </dgm:pt>
    <dgm:pt modelId="{BD38462A-4793-4044-B828-1A46F72FA115}" type="sibTrans" cxnId="{C9AF0181-FF56-4292-BFC4-A57C4FBE64F4}">
      <dgm:prSet/>
      <dgm:spPr/>
      <dgm:t>
        <a:bodyPr/>
        <a:lstStyle/>
        <a:p>
          <a:endParaRPr lang="ru-RU"/>
        </a:p>
      </dgm:t>
    </dgm:pt>
    <dgm:pt modelId="{26E523EC-F91C-41F3-A2EA-406DAAEF98CE}" type="parTrans" cxnId="{C9AF0181-FF56-4292-BFC4-A57C4FBE64F4}">
      <dgm:prSet/>
      <dgm:spPr/>
      <dgm:t>
        <a:bodyPr/>
        <a:lstStyle/>
        <a:p>
          <a:endParaRPr lang="ru-RU"/>
        </a:p>
      </dgm:t>
    </dgm:pt>
    <dgm:pt modelId="{57319DC0-6A22-4486-B71B-4543A74261EE}">
      <dgm:prSet custT="1"/>
      <dgm:spPr>
        <a:xfrm>
          <a:off x="2340512" y="4317123"/>
          <a:ext cx="1538894" cy="1622844"/>
        </a:xfrm>
        <a:prstGeom prst="ellipse">
          <a:avLst/>
        </a:prstGeom>
        <a:gradFill rotWithShape="0">
          <a:gsLst>
            <a:gs pos="0">
              <a:srgbClr val="9BBB59">
                <a:hueOff val="7500176"/>
                <a:satOff val="-11253"/>
                <a:lumOff val="-1830"/>
                <a:alphaOff val="0"/>
                <a:lumMod val="95000"/>
              </a:srgbClr>
            </a:gs>
            <a:gs pos="100000">
              <a:srgbClr val="9BBB59">
                <a:hueOff val="7500176"/>
                <a:satOff val="-11253"/>
                <a:lumOff val="-183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7500176"/>
              <a:satOff val="-11253"/>
              <a:lumOff val="-1830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pPr>
            <a:buNone/>
          </a:pPr>
          <a:r>
            <a:rPr lang="ru-RU" sz="900" b="1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5.Составление</a:t>
          </a:r>
          <a:r>
            <a:rPr lang="ru-RU" sz="900" b="1" baseline="0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сметы расходов и плана-схемы участка</a:t>
          </a:r>
          <a:endParaRPr lang="ru-RU" sz="900" b="1" dirty="0">
            <a:solidFill>
              <a:schemeClr val="bg1"/>
            </a:solidFill>
            <a:effectLst/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9E6B242-6D95-4118-BFA2-D0912FC47A31}" type="parTrans" cxnId="{4F73E286-A53A-4A67-A4E1-080595F99697}">
      <dgm:prSet/>
      <dgm:spPr/>
      <dgm:t>
        <a:bodyPr/>
        <a:lstStyle/>
        <a:p>
          <a:endParaRPr lang="ru-RU"/>
        </a:p>
      </dgm:t>
    </dgm:pt>
    <dgm:pt modelId="{87E8FF8D-B3AE-4F1E-A992-27CDDB347455}" type="sibTrans" cxnId="{4F73E286-A53A-4A67-A4E1-080595F99697}">
      <dgm:prSet/>
      <dgm:spPr>
        <a:xfrm>
          <a:off x="1709835" y="539272"/>
          <a:ext cx="4873466" cy="4873466"/>
        </a:xfrm>
        <a:prstGeom prst="blockArc">
          <a:avLst>
            <a:gd name="adj1" fmla="val 6942857"/>
            <a:gd name="adj2" fmla="val 10028571"/>
            <a:gd name="adj3" fmla="val 3906"/>
          </a:avLst>
        </a:prstGeom>
        <a:gradFill rotWithShape="0">
          <a:gsLst>
            <a:gs pos="0">
              <a:srgbClr val="9BBB59">
                <a:hueOff val="7500176"/>
                <a:satOff val="-11253"/>
                <a:lumOff val="-1830"/>
                <a:alphaOff val="0"/>
                <a:lumMod val="95000"/>
              </a:srgbClr>
            </a:gs>
            <a:gs pos="100000">
              <a:srgbClr val="9BBB59">
                <a:hueOff val="7500176"/>
                <a:satOff val="-11253"/>
                <a:lumOff val="-183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7500176"/>
              <a:satOff val="-11253"/>
              <a:lumOff val="-1830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endParaRPr lang="ru-RU"/>
        </a:p>
      </dgm:t>
    </dgm:pt>
    <dgm:pt modelId="{91FE6D75-F0C4-46B8-9031-DF2824D91268}">
      <dgm:prSet/>
      <dgm:spPr/>
      <dgm:t>
        <a:bodyPr/>
        <a:lstStyle/>
        <a:p>
          <a:endParaRPr lang="ru-RU" sz="900" dirty="0">
            <a:solidFill>
              <a:schemeClr val="bg1"/>
            </a:solidFill>
          </a:endParaRPr>
        </a:p>
      </dgm:t>
    </dgm:pt>
    <dgm:pt modelId="{FA9192CD-864E-4581-B22A-83888AAA6B10}" type="parTrans" cxnId="{309C7942-92BF-4CC5-A8D8-14856A3D483B}">
      <dgm:prSet/>
      <dgm:spPr/>
      <dgm:t>
        <a:bodyPr/>
        <a:lstStyle/>
        <a:p>
          <a:endParaRPr lang="ru-RU"/>
        </a:p>
      </dgm:t>
    </dgm:pt>
    <dgm:pt modelId="{94967825-D218-4A03-8747-E1665C0A56B5}" type="sibTrans" cxnId="{309C7942-92BF-4CC5-A8D8-14856A3D483B}">
      <dgm:prSet/>
      <dgm:spPr/>
      <dgm:t>
        <a:bodyPr/>
        <a:lstStyle/>
        <a:p>
          <a:endParaRPr lang="ru-RU"/>
        </a:p>
      </dgm:t>
    </dgm:pt>
    <dgm:pt modelId="{41CD4D26-FB07-42E3-B73A-5BA0916514E1}">
      <dgm:prSet/>
      <dgm:spPr/>
      <dgm:t>
        <a:bodyPr/>
        <a:lstStyle/>
        <a:p>
          <a:endParaRPr lang="ru-RU" dirty="0"/>
        </a:p>
      </dgm:t>
    </dgm:pt>
    <dgm:pt modelId="{7A0E1C02-4FF5-4282-BD0E-726358CCA2B6}" type="parTrans" cxnId="{46A840D8-ED77-4629-BCB9-FE9CB3CB1051}">
      <dgm:prSet/>
      <dgm:spPr/>
      <dgm:t>
        <a:bodyPr/>
        <a:lstStyle/>
        <a:p>
          <a:endParaRPr lang="ru-RU"/>
        </a:p>
      </dgm:t>
    </dgm:pt>
    <dgm:pt modelId="{E387FA06-EFA8-48AD-8646-C25A352E9FD7}" type="sibTrans" cxnId="{46A840D8-ED77-4629-BCB9-FE9CB3CB1051}">
      <dgm:prSet/>
      <dgm:spPr/>
      <dgm:t>
        <a:bodyPr/>
        <a:lstStyle/>
        <a:p>
          <a:endParaRPr lang="ru-RU"/>
        </a:p>
      </dgm:t>
    </dgm:pt>
    <dgm:pt modelId="{0CBBF09B-3443-4512-AA28-D999FFB2952C}">
      <dgm:prSet/>
      <dgm:spPr/>
      <dgm:t>
        <a:bodyPr/>
        <a:lstStyle/>
        <a:p>
          <a:endParaRPr lang="ru-RU" sz="900" dirty="0">
            <a:solidFill>
              <a:schemeClr val="bg1"/>
            </a:solidFill>
          </a:endParaRPr>
        </a:p>
      </dgm:t>
    </dgm:pt>
    <dgm:pt modelId="{91152A7C-A158-4DC6-BE89-13628B282BF6}" type="parTrans" cxnId="{6FD49890-ED06-48EB-B8E9-CBC1EB3A2893}">
      <dgm:prSet/>
      <dgm:spPr/>
      <dgm:t>
        <a:bodyPr/>
        <a:lstStyle/>
        <a:p>
          <a:endParaRPr lang="ru-RU"/>
        </a:p>
      </dgm:t>
    </dgm:pt>
    <dgm:pt modelId="{68780CE0-8A62-4875-82D5-A68848899223}" type="sibTrans" cxnId="{6FD49890-ED06-48EB-B8E9-CBC1EB3A2893}">
      <dgm:prSet/>
      <dgm:spPr/>
      <dgm:t>
        <a:bodyPr/>
        <a:lstStyle/>
        <a:p>
          <a:endParaRPr lang="ru-RU"/>
        </a:p>
      </dgm:t>
    </dgm:pt>
    <dgm:pt modelId="{09D901DE-7F2E-492E-87CF-ECD2AB6E43E3}">
      <dgm:prSet custT="1"/>
      <dgm:spPr>
        <a:xfrm>
          <a:off x="992654" y="2846618"/>
          <a:ext cx="1649350" cy="1322040"/>
        </a:xfrm>
        <a:prstGeom prst="ellipse">
          <a:avLst/>
        </a:prstGeom>
        <a:gradFill rotWithShape="0">
          <a:gsLst>
            <a:gs pos="0">
              <a:srgbClr val="9BBB59">
                <a:hueOff val="9375220"/>
                <a:satOff val="-14067"/>
                <a:lumOff val="-2288"/>
                <a:alphaOff val="0"/>
                <a:lumMod val="95000"/>
              </a:srgbClr>
            </a:gs>
            <a:gs pos="100000">
              <a:srgbClr val="9BBB59">
                <a:hueOff val="9375220"/>
                <a:satOff val="-14067"/>
                <a:lumOff val="-2288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9375220"/>
              <a:satOff val="-14067"/>
              <a:lumOff val="-2288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pPr>
            <a:buNone/>
          </a:pPr>
          <a:r>
            <a:rPr lang="ru-RU" sz="900" b="1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6.Реализация проекта</a:t>
          </a:r>
        </a:p>
      </dgm:t>
    </dgm:pt>
    <dgm:pt modelId="{D6F11894-566A-4578-B0EE-505FF4D173B5}" type="parTrans" cxnId="{45177B25-77C8-46ED-806F-EEB37F0F01D6}">
      <dgm:prSet/>
      <dgm:spPr/>
      <dgm:t>
        <a:bodyPr/>
        <a:lstStyle/>
        <a:p>
          <a:endParaRPr lang="ru-RU"/>
        </a:p>
      </dgm:t>
    </dgm:pt>
    <dgm:pt modelId="{A84EFE9B-6938-4CAA-A79F-8DD9D66CBE59}" type="sibTrans" cxnId="{45177B25-77C8-46ED-806F-EEB37F0F01D6}">
      <dgm:prSet/>
      <dgm:spPr>
        <a:xfrm>
          <a:off x="1709835" y="539272"/>
          <a:ext cx="4873466" cy="4873466"/>
        </a:xfrm>
        <a:prstGeom prst="blockArc">
          <a:avLst>
            <a:gd name="adj1" fmla="val 10028571"/>
            <a:gd name="adj2" fmla="val 13114286"/>
            <a:gd name="adj3" fmla="val 3906"/>
          </a:avLst>
        </a:prstGeom>
        <a:gradFill rotWithShape="0">
          <a:gsLst>
            <a:gs pos="0">
              <a:srgbClr val="9BBB59">
                <a:hueOff val="9375220"/>
                <a:satOff val="-14067"/>
                <a:lumOff val="-2288"/>
                <a:alphaOff val="0"/>
                <a:lumMod val="95000"/>
              </a:srgbClr>
            </a:gs>
            <a:gs pos="100000">
              <a:srgbClr val="9BBB59">
                <a:hueOff val="9375220"/>
                <a:satOff val="-14067"/>
                <a:lumOff val="-2288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9375220"/>
              <a:satOff val="-14067"/>
              <a:lumOff val="-2288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endParaRPr lang="ru-RU"/>
        </a:p>
      </dgm:t>
    </dgm:pt>
    <dgm:pt modelId="{5C374A34-7A24-4E63-8666-2A1DFBA28205}">
      <dgm:prSet custT="1"/>
      <dgm:spPr>
        <a:xfrm>
          <a:off x="1471598" y="739758"/>
          <a:ext cx="1614131" cy="1493284"/>
        </a:xfrm>
        <a:prstGeom prst="ellipse">
          <a:avLst/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lumMod val="95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11250264"/>
              <a:satOff val="-16880"/>
              <a:lumOff val="-2745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pPr>
            <a:buNone/>
          </a:pPr>
          <a:r>
            <a:rPr lang="ru-RU" sz="900" b="1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7.Итоги проекта</a:t>
          </a:r>
        </a:p>
      </dgm:t>
    </dgm:pt>
    <dgm:pt modelId="{657D9D67-B8E8-48E3-9ED0-2BB819EF1072}" type="parTrans" cxnId="{2C8973AE-A83D-4071-97D3-6D9B5B323CBB}">
      <dgm:prSet/>
      <dgm:spPr/>
      <dgm:t>
        <a:bodyPr/>
        <a:lstStyle/>
        <a:p>
          <a:endParaRPr lang="ru-RU"/>
        </a:p>
      </dgm:t>
    </dgm:pt>
    <dgm:pt modelId="{18821387-F798-4F61-AF7C-4E54496FD2C7}" type="sibTrans" cxnId="{2C8973AE-A83D-4071-97D3-6D9B5B323CBB}">
      <dgm:prSet/>
      <dgm:spPr>
        <a:xfrm>
          <a:off x="1709835" y="539272"/>
          <a:ext cx="4873466" cy="4873466"/>
        </a:xfrm>
        <a:prstGeom prst="blockArc">
          <a:avLst>
            <a:gd name="adj1" fmla="val 13114286"/>
            <a:gd name="adj2" fmla="val 16200000"/>
            <a:gd name="adj3" fmla="val 3906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lumMod val="95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11250264"/>
              <a:satOff val="-16880"/>
              <a:lumOff val="-2745"/>
              <a:alphaOff val="0"/>
              <a:shade val="30000"/>
              <a:satMod val="120000"/>
            </a:srgbClr>
          </a:contourClr>
        </a:sp3d>
      </dgm:spPr>
      <dgm:t>
        <a:bodyPr/>
        <a:lstStyle/>
        <a:p>
          <a:endParaRPr lang="ru-RU"/>
        </a:p>
      </dgm:t>
    </dgm:pt>
    <dgm:pt modelId="{B0388A6C-6036-4479-A9AD-D0FB05C0993D}" type="pres">
      <dgm:prSet presAssocID="{52A979FC-0670-4757-ABB9-8B9462B8440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18CB62B-EC42-44B2-B52C-8C2107007850}" type="pres">
      <dgm:prSet presAssocID="{7E2F43D0-D2B4-48D7-BBB2-EC1E70BDC098}" presName="centerShape" presStyleLbl="node0" presStyleIdx="0" presStyleCnt="1" custScaleX="116413" custLinFactNeighborX="-16" custLinFactNeighborY="-16"/>
      <dgm:spPr/>
    </dgm:pt>
    <dgm:pt modelId="{86F0A608-20A5-4DBE-B0D8-5B211B1A0E14}" type="pres">
      <dgm:prSet presAssocID="{05B21834-26B6-46C6-8CB2-EC375F359C7D}" presName="node" presStyleLbl="node1" presStyleIdx="0" presStyleCnt="7" custScaleX="127939">
        <dgm:presLayoutVars>
          <dgm:bulletEnabled val="1"/>
        </dgm:presLayoutVars>
      </dgm:prSet>
      <dgm:spPr/>
    </dgm:pt>
    <dgm:pt modelId="{AE2D8B88-F44A-425A-A809-A3E30948483A}" type="pres">
      <dgm:prSet presAssocID="{05B21834-26B6-46C6-8CB2-EC375F359C7D}" presName="dummy" presStyleCnt="0"/>
      <dgm:spPr/>
    </dgm:pt>
    <dgm:pt modelId="{51352DB2-48B0-4620-94BB-567675AD5EEF}" type="pres">
      <dgm:prSet presAssocID="{F3ABA504-4E2B-4C1E-AAB4-EDA35460ECE6}" presName="sibTrans" presStyleLbl="sibTrans2D1" presStyleIdx="0" presStyleCnt="7"/>
      <dgm:spPr/>
    </dgm:pt>
    <dgm:pt modelId="{E1AB138D-6E4E-46B5-8E79-0A3136548A47}" type="pres">
      <dgm:prSet presAssocID="{C08D694F-C84E-40D5-91DD-CA37E3078C7F}" presName="node" presStyleLbl="node1" presStyleIdx="1" presStyleCnt="7" custScaleX="109739" custScaleY="88368" custRadScaleRad="103182" custRadScaleInc="-4659">
        <dgm:presLayoutVars>
          <dgm:bulletEnabled val="1"/>
        </dgm:presLayoutVars>
      </dgm:prSet>
      <dgm:spPr/>
    </dgm:pt>
    <dgm:pt modelId="{03E4E12D-52D9-4EC9-96F5-A9B0DF13D4A3}" type="pres">
      <dgm:prSet presAssocID="{C08D694F-C84E-40D5-91DD-CA37E3078C7F}" presName="dummy" presStyleCnt="0"/>
      <dgm:spPr/>
    </dgm:pt>
    <dgm:pt modelId="{721AD46D-5D9C-43CC-9915-E2123662C3F3}" type="pres">
      <dgm:prSet presAssocID="{D0DF2DD5-9EA6-4E28-9CE5-7E7470739E3E}" presName="sibTrans" presStyleLbl="sibTrans2D1" presStyleIdx="1" presStyleCnt="7"/>
      <dgm:spPr/>
    </dgm:pt>
    <dgm:pt modelId="{877AD35A-5887-4633-88FF-566EA95BF72C}" type="pres">
      <dgm:prSet presAssocID="{8E363181-CFB0-49E3-B8F0-7AE6E5FAC299}" presName="node" presStyleLbl="node1" presStyleIdx="2" presStyleCnt="7" custScaleX="115146" custRadScaleRad="122929" custRadScaleInc="-521764">
        <dgm:presLayoutVars>
          <dgm:bulletEnabled val="1"/>
        </dgm:presLayoutVars>
      </dgm:prSet>
      <dgm:spPr/>
    </dgm:pt>
    <dgm:pt modelId="{162D1746-DAA7-4DD1-BBA5-6FA043E7D69A}" type="pres">
      <dgm:prSet presAssocID="{8E363181-CFB0-49E3-B8F0-7AE6E5FAC299}" presName="dummy" presStyleCnt="0"/>
      <dgm:spPr/>
    </dgm:pt>
    <dgm:pt modelId="{38802677-822A-4AAB-8FDE-8EDDF6779200}" type="pres">
      <dgm:prSet presAssocID="{7B346BDE-F612-4933-9D1A-50D48673EFDA}" presName="sibTrans" presStyleLbl="sibTrans2D1" presStyleIdx="2" presStyleCnt="7"/>
      <dgm:spPr/>
    </dgm:pt>
    <dgm:pt modelId="{5C0E97C4-41D4-41D9-BDEC-6B87F9839BFC}" type="pres">
      <dgm:prSet presAssocID="{188063B5-D034-42F1-9041-9B95C7AD76B6}" presName="node" presStyleLbl="node1" presStyleIdx="3" presStyleCnt="7" custScaleX="108824">
        <dgm:presLayoutVars>
          <dgm:bulletEnabled val="1"/>
        </dgm:presLayoutVars>
      </dgm:prSet>
      <dgm:spPr/>
    </dgm:pt>
    <dgm:pt modelId="{44962C5D-201C-4D9B-932E-2E2D3D040B10}" type="pres">
      <dgm:prSet presAssocID="{188063B5-D034-42F1-9041-9B95C7AD76B6}" presName="dummy" presStyleCnt="0"/>
      <dgm:spPr/>
    </dgm:pt>
    <dgm:pt modelId="{83547412-42F7-4CCF-B832-63DCDB0EEDA3}" type="pres">
      <dgm:prSet presAssocID="{09B7F937-5400-4636-A452-C86AA2CF8546}" presName="sibTrans" presStyleLbl="sibTrans2D1" presStyleIdx="3" presStyleCnt="7"/>
      <dgm:spPr/>
    </dgm:pt>
    <dgm:pt modelId="{3C80D38E-AB8F-4F7C-BDC8-9E334D26E91B}" type="pres">
      <dgm:prSet presAssocID="{57319DC0-6A22-4486-B71B-4543A74261EE}" presName="node" presStyleLbl="node1" presStyleIdx="4" presStyleCnt="7" custScaleX="116403" custScaleY="122753">
        <dgm:presLayoutVars>
          <dgm:bulletEnabled val="1"/>
        </dgm:presLayoutVars>
      </dgm:prSet>
      <dgm:spPr/>
    </dgm:pt>
    <dgm:pt modelId="{0712FAB7-B99F-4BEB-80D8-D1985E87B187}" type="pres">
      <dgm:prSet presAssocID="{57319DC0-6A22-4486-B71B-4543A74261EE}" presName="dummy" presStyleCnt="0"/>
      <dgm:spPr/>
    </dgm:pt>
    <dgm:pt modelId="{8B9F6A61-BE60-406A-8F7E-CBB46D380C43}" type="pres">
      <dgm:prSet presAssocID="{87E8FF8D-B3AE-4F1E-A992-27CDDB347455}" presName="sibTrans" presStyleLbl="sibTrans2D1" presStyleIdx="4" presStyleCnt="7"/>
      <dgm:spPr/>
    </dgm:pt>
    <dgm:pt modelId="{6080DB54-99AF-4866-B8A4-031CC7DD65A2}" type="pres">
      <dgm:prSet presAssocID="{09D901DE-7F2E-492E-87CF-ECD2AB6E43E3}" presName="node" presStyleLbl="node1" presStyleIdx="5" presStyleCnt="7" custScaleX="124758">
        <dgm:presLayoutVars>
          <dgm:bulletEnabled val="1"/>
        </dgm:presLayoutVars>
      </dgm:prSet>
      <dgm:spPr/>
    </dgm:pt>
    <dgm:pt modelId="{3A7EEA5D-138E-4334-9A41-338E5F9AED48}" type="pres">
      <dgm:prSet presAssocID="{09D901DE-7F2E-492E-87CF-ECD2AB6E43E3}" presName="dummy" presStyleCnt="0"/>
      <dgm:spPr/>
    </dgm:pt>
    <dgm:pt modelId="{862FF3B4-4291-4274-8D1B-22CBBEB9E402}" type="pres">
      <dgm:prSet presAssocID="{A84EFE9B-6938-4CAA-A79F-8DD9D66CBE59}" presName="sibTrans" presStyleLbl="sibTrans2D1" presStyleIdx="5" presStyleCnt="7"/>
      <dgm:spPr/>
    </dgm:pt>
    <dgm:pt modelId="{CB23F742-2B50-4306-AEB4-8D983D452651}" type="pres">
      <dgm:prSet presAssocID="{5C374A34-7A24-4E63-8666-2A1DFBA28205}" presName="node" presStyleLbl="node1" presStyleIdx="6" presStyleCnt="7" custScaleX="122094" custScaleY="112953">
        <dgm:presLayoutVars>
          <dgm:bulletEnabled val="1"/>
        </dgm:presLayoutVars>
      </dgm:prSet>
      <dgm:spPr/>
    </dgm:pt>
    <dgm:pt modelId="{6CA38D34-367E-4942-96FC-1D163F0472FA}" type="pres">
      <dgm:prSet presAssocID="{5C374A34-7A24-4E63-8666-2A1DFBA28205}" presName="dummy" presStyleCnt="0"/>
      <dgm:spPr/>
    </dgm:pt>
    <dgm:pt modelId="{681F0131-9851-4DD6-8BB8-9BADE88CB6F6}" type="pres">
      <dgm:prSet presAssocID="{18821387-F798-4F61-AF7C-4E54496FD2C7}" presName="sibTrans" presStyleLbl="sibTrans2D1" presStyleIdx="6" presStyleCnt="7"/>
      <dgm:spPr/>
    </dgm:pt>
  </dgm:ptLst>
  <dgm:cxnLst>
    <dgm:cxn modelId="{14A06305-6ADF-445B-8AE2-627E427EB9A9}" type="presOf" srcId="{5C374A34-7A24-4E63-8666-2A1DFBA28205}" destId="{CB23F742-2B50-4306-AEB4-8D983D452651}" srcOrd="0" destOrd="0" presId="urn:microsoft.com/office/officeart/2005/8/layout/radial6"/>
    <dgm:cxn modelId="{B2B5860F-84EA-4509-8625-EAEDD6486598}" srcId="{7E2F43D0-D2B4-48D7-BBB2-EC1E70BDC098}" destId="{05B21834-26B6-46C6-8CB2-EC375F359C7D}" srcOrd="0" destOrd="0" parTransId="{38833E72-78A9-4A24-B5C2-FAC75191B4BD}" sibTransId="{F3ABA504-4E2B-4C1E-AAB4-EDA35460ECE6}"/>
    <dgm:cxn modelId="{FF3DB214-BB4D-4EF5-A66E-318DBAC7AEE8}" type="presOf" srcId="{8E363181-CFB0-49E3-B8F0-7AE6E5FAC299}" destId="{877AD35A-5887-4633-88FF-566EA95BF72C}" srcOrd="0" destOrd="0" presId="urn:microsoft.com/office/officeart/2005/8/layout/radial6"/>
    <dgm:cxn modelId="{427A2C21-80FC-4B4B-979D-4B89349C0E7E}" type="presOf" srcId="{D0DF2DD5-9EA6-4E28-9CE5-7E7470739E3E}" destId="{721AD46D-5D9C-43CC-9915-E2123662C3F3}" srcOrd="0" destOrd="0" presId="urn:microsoft.com/office/officeart/2005/8/layout/radial6"/>
    <dgm:cxn modelId="{EB3CD924-0D83-4B21-BA3A-2A57B4372BB3}" type="presOf" srcId="{18821387-F798-4F61-AF7C-4E54496FD2C7}" destId="{681F0131-9851-4DD6-8BB8-9BADE88CB6F6}" srcOrd="0" destOrd="0" presId="urn:microsoft.com/office/officeart/2005/8/layout/radial6"/>
    <dgm:cxn modelId="{45177B25-77C8-46ED-806F-EEB37F0F01D6}" srcId="{7E2F43D0-D2B4-48D7-BBB2-EC1E70BDC098}" destId="{09D901DE-7F2E-492E-87CF-ECD2AB6E43E3}" srcOrd="5" destOrd="0" parTransId="{D6F11894-566A-4578-B0EE-505FF4D173B5}" sibTransId="{A84EFE9B-6938-4CAA-A79F-8DD9D66CBE59}"/>
    <dgm:cxn modelId="{498A863C-DE57-4119-A1B8-1F666A3D70C5}" srcId="{7E2F43D0-D2B4-48D7-BBB2-EC1E70BDC098}" destId="{C08D694F-C84E-40D5-91DD-CA37E3078C7F}" srcOrd="1" destOrd="0" parTransId="{F9059445-DB64-4813-A360-8EE44A0B23DF}" sibTransId="{D0DF2DD5-9EA6-4E28-9CE5-7E7470739E3E}"/>
    <dgm:cxn modelId="{E7F8E65D-C27F-4392-88AD-C21B132BFBB2}" type="presOf" srcId="{7E2F43D0-D2B4-48D7-BBB2-EC1E70BDC098}" destId="{218CB62B-EC42-44B2-B52C-8C2107007850}" srcOrd="0" destOrd="0" presId="urn:microsoft.com/office/officeart/2005/8/layout/radial6"/>
    <dgm:cxn modelId="{309C7942-92BF-4CC5-A8D8-14856A3D483B}" srcId="{52A979FC-0670-4757-ABB9-8B9462B84406}" destId="{91FE6D75-F0C4-46B8-9031-DF2824D91268}" srcOrd="1" destOrd="0" parTransId="{FA9192CD-864E-4581-B22A-83888AAA6B10}" sibTransId="{94967825-D218-4A03-8747-E1665C0A56B5}"/>
    <dgm:cxn modelId="{BB1AB46F-6577-48CE-93A7-EAF969ED9C25}" srcId="{7E2F43D0-D2B4-48D7-BBB2-EC1E70BDC098}" destId="{8E363181-CFB0-49E3-B8F0-7AE6E5FAC299}" srcOrd="2" destOrd="0" parTransId="{CE2F6806-1D4D-4887-B39F-932ECDFAF4EF}" sibTransId="{7B346BDE-F612-4933-9D1A-50D48673EFDA}"/>
    <dgm:cxn modelId="{190B3F70-1086-41A9-89D2-B5514110AE10}" type="presOf" srcId="{A84EFE9B-6938-4CAA-A79F-8DD9D66CBE59}" destId="{862FF3B4-4291-4274-8D1B-22CBBEB9E402}" srcOrd="0" destOrd="0" presId="urn:microsoft.com/office/officeart/2005/8/layout/radial6"/>
    <dgm:cxn modelId="{05FA6A55-B241-46F0-8A2D-AAFD339873B1}" type="presOf" srcId="{57319DC0-6A22-4486-B71B-4543A74261EE}" destId="{3C80D38E-AB8F-4F7C-BDC8-9E334D26E91B}" srcOrd="0" destOrd="0" presId="urn:microsoft.com/office/officeart/2005/8/layout/radial6"/>
    <dgm:cxn modelId="{88B01E7B-FBC2-4441-89FF-054EE17BF469}" type="presOf" srcId="{09B7F937-5400-4636-A452-C86AA2CF8546}" destId="{83547412-42F7-4CCF-B832-63DCDB0EEDA3}" srcOrd="0" destOrd="0" presId="urn:microsoft.com/office/officeart/2005/8/layout/radial6"/>
    <dgm:cxn modelId="{C9AF0181-FF56-4292-BFC4-A57C4FBE64F4}" srcId="{52A979FC-0670-4757-ABB9-8B9462B84406}" destId="{7E2F43D0-D2B4-48D7-BBB2-EC1E70BDC098}" srcOrd="0" destOrd="0" parTransId="{26E523EC-F91C-41F3-A2EA-406DAAEF98CE}" sibTransId="{BD38462A-4793-4044-B828-1A46F72FA115}"/>
    <dgm:cxn modelId="{EEF8F082-2278-42E0-9BC7-3357603182C3}" type="presOf" srcId="{188063B5-D034-42F1-9041-9B95C7AD76B6}" destId="{5C0E97C4-41D4-41D9-BDEC-6B87F9839BFC}" srcOrd="0" destOrd="0" presId="urn:microsoft.com/office/officeart/2005/8/layout/radial6"/>
    <dgm:cxn modelId="{4F73E286-A53A-4A67-A4E1-080595F99697}" srcId="{7E2F43D0-D2B4-48D7-BBB2-EC1E70BDC098}" destId="{57319DC0-6A22-4486-B71B-4543A74261EE}" srcOrd="4" destOrd="0" parTransId="{59E6B242-6D95-4118-BFA2-D0912FC47A31}" sibTransId="{87E8FF8D-B3AE-4F1E-A992-27CDDB347455}"/>
    <dgm:cxn modelId="{6FD49890-ED06-48EB-B8E9-CBC1EB3A2893}" srcId="{52A979FC-0670-4757-ABB9-8B9462B84406}" destId="{0CBBF09B-3443-4512-AA28-D999FFB2952C}" srcOrd="2" destOrd="0" parTransId="{91152A7C-A158-4DC6-BE89-13628B282BF6}" sibTransId="{68780CE0-8A62-4875-82D5-A68848899223}"/>
    <dgm:cxn modelId="{2C15CA96-DE61-4F11-B119-9A0A327CA89E}" type="presOf" srcId="{05B21834-26B6-46C6-8CB2-EC375F359C7D}" destId="{86F0A608-20A5-4DBE-B0D8-5B211B1A0E14}" srcOrd="0" destOrd="0" presId="urn:microsoft.com/office/officeart/2005/8/layout/radial6"/>
    <dgm:cxn modelId="{24323CA4-06EF-40A6-877B-6E8E74B43351}" type="presOf" srcId="{52A979FC-0670-4757-ABB9-8B9462B84406}" destId="{B0388A6C-6036-4479-A9AD-D0FB05C0993D}" srcOrd="0" destOrd="0" presId="urn:microsoft.com/office/officeart/2005/8/layout/radial6"/>
    <dgm:cxn modelId="{2C8973AE-A83D-4071-97D3-6D9B5B323CBB}" srcId="{7E2F43D0-D2B4-48D7-BBB2-EC1E70BDC098}" destId="{5C374A34-7A24-4E63-8666-2A1DFBA28205}" srcOrd="6" destOrd="0" parTransId="{657D9D67-B8E8-48E3-9ED0-2BB819EF1072}" sibTransId="{18821387-F798-4F61-AF7C-4E54496FD2C7}"/>
    <dgm:cxn modelId="{9A83B9C2-9EA6-46FC-93B3-C6592CF13F96}" type="presOf" srcId="{C08D694F-C84E-40D5-91DD-CA37E3078C7F}" destId="{E1AB138D-6E4E-46B5-8E79-0A3136548A47}" srcOrd="0" destOrd="0" presId="urn:microsoft.com/office/officeart/2005/8/layout/radial6"/>
    <dgm:cxn modelId="{1D6411D1-1CCE-4F6B-B601-116799066587}" type="presOf" srcId="{87E8FF8D-B3AE-4F1E-A992-27CDDB347455}" destId="{8B9F6A61-BE60-406A-8F7E-CBB46D380C43}" srcOrd="0" destOrd="0" presId="urn:microsoft.com/office/officeart/2005/8/layout/radial6"/>
    <dgm:cxn modelId="{B10968D1-6690-47E4-BBB9-8D68CE7F647A}" type="presOf" srcId="{7B346BDE-F612-4933-9D1A-50D48673EFDA}" destId="{38802677-822A-4AAB-8FDE-8EDDF6779200}" srcOrd="0" destOrd="0" presId="urn:microsoft.com/office/officeart/2005/8/layout/radial6"/>
    <dgm:cxn modelId="{46A840D8-ED77-4629-BCB9-FE9CB3CB1051}" srcId="{52A979FC-0670-4757-ABB9-8B9462B84406}" destId="{41CD4D26-FB07-42E3-B73A-5BA0916514E1}" srcOrd="3" destOrd="0" parTransId="{7A0E1C02-4FF5-4282-BD0E-726358CCA2B6}" sibTransId="{E387FA06-EFA8-48AD-8646-C25A352E9FD7}"/>
    <dgm:cxn modelId="{8FC034E5-972D-4D88-A1A0-3BA83374F541}" type="presOf" srcId="{09D901DE-7F2E-492E-87CF-ECD2AB6E43E3}" destId="{6080DB54-99AF-4866-B8A4-031CC7DD65A2}" srcOrd="0" destOrd="0" presId="urn:microsoft.com/office/officeart/2005/8/layout/radial6"/>
    <dgm:cxn modelId="{8FE0E9EF-BFF9-4359-9800-07B4229E4495}" srcId="{7E2F43D0-D2B4-48D7-BBB2-EC1E70BDC098}" destId="{188063B5-D034-42F1-9041-9B95C7AD76B6}" srcOrd="3" destOrd="0" parTransId="{72CAD87A-E02E-41BC-8B7E-266F7EF88D9C}" sibTransId="{09B7F937-5400-4636-A452-C86AA2CF8546}"/>
    <dgm:cxn modelId="{87B325FC-EB8F-4984-B7E4-58127D04DA9B}" type="presOf" srcId="{F3ABA504-4E2B-4C1E-AAB4-EDA35460ECE6}" destId="{51352DB2-48B0-4620-94BB-567675AD5EEF}" srcOrd="0" destOrd="0" presId="urn:microsoft.com/office/officeart/2005/8/layout/radial6"/>
    <dgm:cxn modelId="{C9EC0053-3C7A-42AB-A47A-F9A9DE1310A3}" type="presParOf" srcId="{B0388A6C-6036-4479-A9AD-D0FB05C0993D}" destId="{218CB62B-EC42-44B2-B52C-8C2107007850}" srcOrd="0" destOrd="0" presId="urn:microsoft.com/office/officeart/2005/8/layout/radial6"/>
    <dgm:cxn modelId="{81948089-8D40-4E94-85DB-7F492C6A3066}" type="presParOf" srcId="{B0388A6C-6036-4479-A9AD-D0FB05C0993D}" destId="{86F0A608-20A5-4DBE-B0D8-5B211B1A0E14}" srcOrd="1" destOrd="0" presId="urn:microsoft.com/office/officeart/2005/8/layout/radial6"/>
    <dgm:cxn modelId="{C2EF539A-9C37-46FA-9ADA-BB450CAB246E}" type="presParOf" srcId="{B0388A6C-6036-4479-A9AD-D0FB05C0993D}" destId="{AE2D8B88-F44A-425A-A809-A3E30948483A}" srcOrd="2" destOrd="0" presId="urn:microsoft.com/office/officeart/2005/8/layout/radial6"/>
    <dgm:cxn modelId="{683612BE-29CC-4B54-B785-C94F2D1E12E0}" type="presParOf" srcId="{B0388A6C-6036-4479-A9AD-D0FB05C0993D}" destId="{51352DB2-48B0-4620-94BB-567675AD5EEF}" srcOrd="3" destOrd="0" presId="urn:microsoft.com/office/officeart/2005/8/layout/radial6"/>
    <dgm:cxn modelId="{172A37CB-7C45-43D2-80BC-9D0E1FCDCDF9}" type="presParOf" srcId="{B0388A6C-6036-4479-A9AD-D0FB05C0993D}" destId="{E1AB138D-6E4E-46B5-8E79-0A3136548A47}" srcOrd="4" destOrd="0" presId="urn:microsoft.com/office/officeart/2005/8/layout/radial6"/>
    <dgm:cxn modelId="{5379D4BD-66AD-4E90-9925-9511A4ED3665}" type="presParOf" srcId="{B0388A6C-6036-4479-A9AD-D0FB05C0993D}" destId="{03E4E12D-52D9-4EC9-96F5-A9B0DF13D4A3}" srcOrd="5" destOrd="0" presId="urn:microsoft.com/office/officeart/2005/8/layout/radial6"/>
    <dgm:cxn modelId="{CC691C36-E5BD-4164-AEFB-6FD1B81D9D78}" type="presParOf" srcId="{B0388A6C-6036-4479-A9AD-D0FB05C0993D}" destId="{721AD46D-5D9C-43CC-9915-E2123662C3F3}" srcOrd="6" destOrd="0" presId="urn:microsoft.com/office/officeart/2005/8/layout/radial6"/>
    <dgm:cxn modelId="{EDA0468D-0867-4D40-A71E-27BBDD10F8FE}" type="presParOf" srcId="{B0388A6C-6036-4479-A9AD-D0FB05C0993D}" destId="{877AD35A-5887-4633-88FF-566EA95BF72C}" srcOrd="7" destOrd="0" presId="urn:microsoft.com/office/officeart/2005/8/layout/radial6"/>
    <dgm:cxn modelId="{9B6AD9F4-D87F-4BC4-9178-B7F789319545}" type="presParOf" srcId="{B0388A6C-6036-4479-A9AD-D0FB05C0993D}" destId="{162D1746-DAA7-4DD1-BBA5-6FA043E7D69A}" srcOrd="8" destOrd="0" presId="urn:microsoft.com/office/officeart/2005/8/layout/radial6"/>
    <dgm:cxn modelId="{6CCABB30-0BA7-4D35-B666-D436A7C83347}" type="presParOf" srcId="{B0388A6C-6036-4479-A9AD-D0FB05C0993D}" destId="{38802677-822A-4AAB-8FDE-8EDDF6779200}" srcOrd="9" destOrd="0" presId="urn:microsoft.com/office/officeart/2005/8/layout/radial6"/>
    <dgm:cxn modelId="{5603A834-21C3-4354-AC45-97413D2C68AD}" type="presParOf" srcId="{B0388A6C-6036-4479-A9AD-D0FB05C0993D}" destId="{5C0E97C4-41D4-41D9-BDEC-6B87F9839BFC}" srcOrd="10" destOrd="0" presId="urn:microsoft.com/office/officeart/2005/8/layout/radial6"/>
    <dgm:cxn modelId="{D978483C-DD61-40BE-87D6-C6E18A479264}" type="presParOf" srcId="{B0388A6C-6036-4479-A9AD-D0FB05C0993D}" destId="{44962C5D-201C-4D9B-932E-2E2D3D040B10}" srcOrd="11" destOrd="0" presId="urn:microsoft.com/office/officeart/2005/8/layout/radial6"/>
    <dgm:cxn modelId="{2E1CFDA2-8E0A-4FE4-89F7-A346D085926A}" type="presParOf" srcId="{B0388A6C-6036-4479-A9AD-D0FB05C0993D}" destId="{83547412-42F7-4CCF-B832-63DCDB0EEDA3}" srcOrd="12" destOrd="0" presId="urn:microsoft.com/office/officeart/2005/8/layout/radial6"/>
    <dgm:cxn modelId="{B4C2A8AF-6585-412E-A5A7-1492ADB3B5F8}" type="presParOf" srcId="{B0388A6C-6036-4479-A9AD-D0FB05C0993D}" destId="{3C80D38E-AB8F-4F7C-BDC8-9E334D26E91B}" srcOrd="13" destOrd="0" presId="urn:microsoft.com/office/officeart/2005/8/layout/radial6"/>
    <dgm:cxn modelId="{87A2BAC6-A824-4A5D-9636-692609740F4E}" type="presParOf" srcId="{B0388A6C-6036-4479-A9AD-D0FB05C0993D}" destId="{0712FAB7-B99F-4BEB-80D8-D1985E87B187}" srcOrd="14" destOrd="0" presId="urn:microsoft.com/office/officeart/2005/8/layout/radial6"/>
    <dgm:cxn modelId="{B25A3D07-3197-448A-BCB0-77A0A1A0D894}" type="presParOf" srcId="{B0388A6C-6036-4479-A9AD-D0FB05C0993D}" destId="{8B9F6A61-BE60-406A-8F7E-CBB46D380C43}" srcOrd="15" destOrd="0" presId="urn:microsoft.com/office/officeart/2005/8/layout/radial6"/>
    <dgm:cxn modelId="{DF0BB576-787E-4FEE-A8D9-44A0C586A013}" type="presParOf" srcId="{B0388A6C-6036-4479-A9AD-D0FB05C0993D}" destId="{6080DB54-99AF-4866-B8A4-031CC7DD65A2}" srcOrd="16" destOrd="0" presId="urn:microsoft.com/office/officeart/2005/8/layout/radial6"/>
    <dgm:cxn modelId="{3F7F8BBE-D48A-45D4-8D7F-70767572464D}" type="presParOf" srcId="{B0388A6C-6036-4479-A9AD-D0FB05C0993D}" destId="{3A7EEA5D-138E-4334-9A41-338E5F9AED48}" srcOrd="17" destOrd="0" presId="urn:microsoft.com/office/officeart/2005/8/layout/radial6"/>
    <dgm:cxn modelId="{CB294E89-3F01-4C49-9B7B-C852DDFEE9AE}" type="presParOf" srcId="{B0388A6C-6036-4479-A9AD-D0FB05C0993D}" destId="{862FF3B4-4291-4274-8D1B-22CBBEB9E402}" srcOrd="18" destOrd="0" presId="urn:microsoft.com/office/officeart/2005/8/layout/radial6"/>
    <dgm:cxn modelId="{9ACCF833-58CA-4279-BF24-BAFCCD88DCBD}" type="presParOf" srcId="{B0388A6C-6036-4479-A9AD-D0FB05C0993D}" destId="{CB23F742-2B50-4306-AEB4-8D983D452651}" srcOrd="19" destOrd="0" presId="urn:microsoft.com/office/officeart/2005/8/layout/radial6"/>
    <dgm:cxn modelId="{9EA646ED-213A-4424-8A6E-BD2C7958E346}" type="presParOf" srcId="{B0388A6C-6036-4479-A9AD-D0FB05C0993D}" destId="{6CA38D34-367E-4942-96FC-1D163F0472FA}" srcOrd="20" destOrd="0" presId="urn:microsoft.com/office/officeart/2005/8/layout/radial6"/>
    <dgm:cxn modelId="{1761B005-E5A3-44A2-82F6-D63236F70365}" type="presParOf" srcId="{B0388A6C-6036-4479-A9AD-D0FB05C0993D}" destId="{681F0131-9851-4DD6-8BB8-9BADE88CB6F6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F0131-9851-4DD6-8BB8-9BADE88CB6F6}">
      <dsp:nvSpPr>
        <dsp:cNvPr id="0" name=""/>
        <dsp:cNvSpPr/>
      </dsp:nvSpPr>
      <dsp:spPr>
        <a:xfrm>
          <a:off x="2005436" y="430349"/>
          <a:ext cx="3888669" cy="3888669"/>
        </a:xfrm>
        <a:prstGeom prst="blockArc">
          <a:avLst>
            <a:gd name="adj1" fmla="val 13114286"/>
            <a:gd name="adj2" fmla="val 16200000"/>
            <a:gd name="adj3" fmla="val 3906"/>
          </a:avLst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lumMod val="95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11250264"/>
              <a:satOff val="-16880"/>
              <a:lumOff val="-2745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62FF3B4-4291-4274-8D1B-22CBBEB9E402}">
      <dsp:nvSpPr>
        <dsp:cNvPr id="0" name=""/>
        <dsp:cNvSpPr/>
      </dsp:nvSpPr>
      <dsp:spPr>
        <a:xfrm>
          <a:off x="2005436" y="430349"/>
          <a:ext cx="3888669" cy="3888669"/>
        </a:xfrm>
        <a:prstGeom prst="blockArc">
          <a:avLst>
            <a:gd name="adj1" fmla="val 10028571"/>
            <a:gd name="adj2" fmla="val 13114286"/>
            <a:gd name="adj3" fmla="val 3906"/>
          </a:avLst>
        </a:prstGeom>
        <a:gradFill rotWithShape="0">
          <a:gsLst>
            <a:gs pos="0">
              <a:srgbClr val="9BBB59">
                <a:hueOff val="9375220"/>
                <a:satOff val="-14067"/>
                <a:lumOff val="-2288"/>
                <a:alphaOff val="0"/>
                <a:lumMod val="95000"/>
              </a:srgbClr>
            </a:gs>
            <a:gs pos="100000">
              <a:srgbClr val="9BBB59">
                <a:hueOff val="9375220"/>
                <a:satOff val="-14067"/>
                <a:lumOff val="-2288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9375220"/>
              <a:satOff val="-14067"/>
              <a:lumOff val="-2288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9F6A61-BE60-406A-8F7E-CBB46D380C43}">
      <dsp:nvSpPr>
        <dsp:cNvPr id="0" name=""/>
        <dsp:cNvSpPr/>
      </dsp:nvSpPr>
      <dsp:spPr>
        <a:xfrm>
          <a:off x="2005436" y="430349"/>
          <a:ext cx="3888669" cy="3888669"/>
        </a:xfrm>
        <a:prstGeom prst="blockArc">
          <a:avLst>
            <a:gd name="adj1" fmla="val 6942857"/>
            <a:gd name="adj2" fmla="val 10028571"/>
            <a:gd name="adj3" fmla="val 3906"/>
          </a:avLst>
        </a:prstGeom>
        <a:gradFill rotWithShape="0">
          <a:gsLst>
            <a:gs pos="0">
              <a:srgbClr val="9BBB59">
                <a:hueOff val="7500176"/>
                <a:satOff val="-11253"/>
                <a:lumOff val="-1830"/>
                <a:alphaOff val="0"/>
                <a:lumMod val="95000"/>
              </a:srgbClr>
            </a:gs>
            <a:gs pos="100000">
              <a:srgbClr val="9BBB59">
                <a:hueOff val="7500176"/>
                <a:satOff val="-11253"/>
                <a:lumOff val="-183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7500176"/>
              <a:satOff val="-11253"/>
              <a:lumOff val="-1830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3547412-42F7-4CCF-B832-63DCDB0EEDA3}">
      <dsp:nvSpPr>
        <dsp:cNvPr id="0" name=""/>
        <dsp:cNvSpPr/>
      </dsp:nvSpPr>
      <dsp:spPr>
        <a:xfrm>
          <a:off x="2005436" y="430349"/>
          <a:ext cx="3888669" cy="3888669"/>
        </a:xfrm>
        <a:prstGeom prst="blockArc">
          <a:avLst>
            <a:gd name="adj1" fmla="val 3857143"/>
            <a:gd name="adj2" fmla="val 6942857"/>
            <a:gd name="adj3" fmla="val 3906"/>
          </a:avLst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lumMod val="95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5625132"/>
              <a:satOff val="-8440"/>
              <a:lumOff val="-1373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8802677-822A-4AAB-8FDE-8EDDF6779200}">
      <dsp:nvSpPr>
        <dsp:cNvPr id="0" name=""/>
        <dsp:cNvSpPr/>
      </dsp:nvSpPr>
      <dsp:spPr>
        <a:xfrm>
          <a:off x="2032071" y="417774"/>
          <a:ext cx="3888669" cy="3888669"/>
        </a:xfrm>
        <a:prstGeom prst="blockArc">
          <a:avLst>
            <a:gd name="adj1" fmla="val 810099"/>
            <a:gd name="adj2" fmla="val 3995231"/>
            <a:gd name="adj3" fmla="val 3906"/>
          </a:avLst>
        </a:prstGeom>
        <a:gradFill rotWithShape="0">
          <a:gsLst>
            <a:gs pos="0">
              <a:srgbClr val="9BBB59">
                <a:hueOff val="3750088"/>
                <a:satOff val="-5627"/>
                <a:lumOff val="-915"/>
                <a:alphaOff val="0"/>
                <a:lumMod val="95000"/>
              </a:srgbClr>
            </a:gs>
            <a:gs pos="100000">
              <a:srgbClr val="9BBB59">
                <a:hueOff val="3750088"/>
                <a:satOff val="-5627"/>
                <a:lumOff val="-915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3750088"/>
              <a:satOff val="-5627"/>
              <a:lumOff val="-915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21AD46D-5D9C-43CC-9915-E2123662C3F3}">
      <dsp:nvSpPr>
        <dsp:cNvPr id="0" name=""/>
        <dsp:cNvSpPr/>
      </dsp:nvSpPr>
      <dsp:spPr>
        <a:xfrm>
          <a:off x="3988714" y="-2666792"/>
          <a:ext cx="3888669" cy="3888669"/>
        </a:xfrm>
        <a:prstGeom prst="blockArc">
          <a:avLst>
            <a:gd name="adj1" fmla="val 19184406"/>
            <a:gd name="adj2" fmla="val 780287"/>
            <a:gd name="adj3" fmla="val 3906"/>
          </a:avLst>
        </a:prstGeom>
        <a:gradFill rotWithShape="0">
          <a:gsLst>
            <a:gs pos="0">
              <a:srgbClr val="9BBB59">
                <a:hueOff val="1875044"/>
                <a:satOff val="-2813"/>
                <a:lumOff val="-458"/>
                <a:alphaOff val="0"/>
                <a:lumMod val="95000"/>
              </a:srgbClr>
            </a:gs>
            <a:gs pos="100000">
              <a:srgbClr val="9BBB59">
                <a:hueOff val="1875044"/>
                <a:satOff val="-2813"/>
                <a:lumOff val="-458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1875044"/>
              <a:satOff val="-2813"/>
              <a:lumOff val="-458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352DB2-48B0-4620-94BB-567675AD5EEF}">
      <dsp:nvSpPr>
        <dsp:cNvPr id="0" name=""/>
        <dsp:cNvSpPr/>
      </dsp:nvSpPr>
      <dsp:spPr>
        <a:xfrm>
          <a:off x="2083385" y="428754"/>
          <a:ext cx="3888669" cy="3888669"/>
        </a:xfrm>
        <a:prstGeom prst="blockArc">
          <a:avLst>
            <a:gd name="adj1" fmla="val 16059397"/>
            <a:gd name="adj2" fmla="val 19150843"/>
            <a:gd name="adj3" fmla="val 3906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lumMod val="95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0"/>
              <a:satOff val="0"/>
              <a:lumOff val="0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8CB62B-EC42-44B2-B52C-8C2107007850}">
      <dsp:nvSpPr>
        <dsp:cNvPr id="0" name=""/>
        <dsp:cNvSpPr/>
      </dsp:nvSpPr>
      <dsp:spPr>
        <a:xfrm>
          <a:off x="3072480" y="1620995"/>
          <a:ext cx="1753360" cy="1506155"/>
        </a:xfrm>
        <a:prstGeom prst="ellips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lumMod val="95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C0504D">
              <a:hueOff val="0"/>
              <a:satOff val="0"/>
              <a:lumOff val="0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Планирование и организация деятельности по благоустройству участка</a:t>
          </a:r>
        </a:p>
      </dsp:txBody>
      <dsp:txXfrm>
        <a:off x="3329254" y="1841566"/>
        <a:ext cx="1239812" cy="1065013"/>
      </dsp:txXfrm>
    </dsp:sp>
    <dsp:sp modelId="{86F0A608-20A5-4DBE-B0D8-5B211B1A0E14}">
      <dsp:nvSpPr>
        <dsp:cNvPr id="0" name=""/>
        <dsp:cNvSpPr/>
      </dsp:nvSpPr>
      <dsp:spPr>
        <a:xfrm>
          <a:off x="3275334" y="-58850"/>
          <a:ext cx="1348872" cy="1054308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lumMod val="95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0"/>
              <a:satOff val="0"/>
              <a:lumOff val="0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4.Деятельность</a:t>
          </a:r>
          <a:r>
            <a:rPr lang="ru-RU" sz="900" b="1" kern="1200" baseline="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 детей</a:t>
          </a:r>
          <a:endParaRPr lang="ru-RU" sz="900" b="1" kern="1200" dirty="0">
            <a:solidFill>
              <a:schemeClr val="bg1"/>
            </a:solidFill>
            <a:latin typeface="Times New Roman"/>
            <a:ea typeface="+mn-ea"/>
            <a:cs typeface="Times New Roman"/>
          </a:endParaRPr>
        </a:p>
      </dsp:txBody>
      <dsp:txXfrm>
        <a:off x="3472872" y="95550"/>
        <a:ext cx="953796" cy="745508"/>
      </dsp:txXfrm>
    </dsp:sp>
    <dsp:sp modelId="{E1AB138D-6E4E-46B5-8E79-0A3136548A47}">
      <dsp:nvSpPr>
        <dsp:cNvPr id="0" name=""/>
        <dsp:cNvSpPr/>
      </dsp:nvSpPr>
      <dsp:spPr>
        <a:xfrm>
          <a:off x="4891926" y="661100"/>
          <a:ext cx="1156988" cy="931671"/>
        </a:xfrm>
        <a:prstGeom prst="ellipse">
          <a:avLst/>
        </a:prstGeom>
        <a:gradFill rotWithShape="0">
          <a:gsLst>
            <a:gs pos="0">
              <a:srgbClr val="9BBB59">
                <a:hueOff val="1875044"/>
                <a:satOff val="-2813"/>
                <a:lumOff val="-458"/>
                <a:alphaOff val="0"/>
                <a:lumMod val="95000"/>
              </a:srgbClr>
            </a:gs>
            <a:gs pos="100000">
              <a:srgbClr val="9BBB59">
                <a:hueOff val="1875044"/>
                <a:satOff val="-2813"/>
                <a:lumOff val="-458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1875044"/>
              <a:satOff val="-2813"/>
              <a:lumOff val="-458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3.Работа</a:t>
          </a:r>
          <a:r>
            <a:rPr lang="ru-RU" sz="900" b="1" kern="1200" baseline="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 с родителями</a:t>
          </a:r>
          <a:endParaRPr lang="ru-RU" sz="900" b="1" kern="1200" dirty="0">
            <a:solidFill>
              <a:schemeClr val="bg1"/>
            </a:solidFill>
            <a:latin typeface="Times New Roman"/>
            <a:ea typeface="+mn-ea"/>
            <a:cs typeface="Times New Roman"/>
          </a:endParaRPr>
        </a:p>
      </dsp:txBody>
      <dsp:txXfrm>
        <a:off x="5061363" y="797540"/>
        <a:ext cx="818114" cy="658791"/>
      </dsp:txXfrm>
    </dsp:sp>
    <dsp:sp modelId="{877AD35A-5887-4633-88FF-566EA95BF72C}">
      <dsp:nvSpPr>
        <dsp:cNvPr id="0" name=""/>
        <dsp:cNvSpPr/>
      </dsp:nvSpPr>
      <dsp:spPr>
        <a:xfrm>
          <a:off x="3886346" y="0"/>
          <a:ext cx="1213994" cy="1054308"/>
        </a:xfrm>
        <a:prstGeom prst="ellipse">
          <a:avLst/>
        </a:prstGeom>
        <a:gradFill rotWithShape="0">
          <a:gsLst>
            <a:gs pos="0">
              <a:srgbClr val="9BBB59">
                <a:hueOff val="3750088"/>
                <a:satOff val="-5627"/>
                <a:lumOff val="-915"/>
                <a:alphaOff val="0"/>
                <a:lumMod val="95000"/>
              </a:srgbClr>
            </a:gs>
            <a:gs pos="100000">
              <a:srgbClr val="9BBB59">
                <a:hueOff val="3750088"/>
                <a:satOff val="-5627"/>
                <a:lumOff val="-915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3750088"/>
              <a:satOff val="-5627"/>
              <a:lumOff val="-915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2.Образ будущей территории ДОУ</a:t>
          </a:r>
        </a:p>
      </dsp:txBody>
      <dsp:txXfrm>
        <a:off x="4064131" y="154400"/>
        <a:ext cx="858424" cy="745508"/>
      </dsp:txXfrm>
    </dsp:sp>
    <dsp:sp modelId="{5C0E97C4-41D4-41D9-BDEC-6B87F9839BFC}">
      <dsp:nvSpPr>
        <dsp:cNvPr id="0" name=""/>
        <dsp:cNvSpPr/>
      </dsp:nvSpPr>
      <dsp:spPr>
        <a:xfrm>
          <a:off x="4203247" y="3565117"/>
          <a:ext cx="1147341" cy="1054308"/>
        </a:xfrm>
        <a:prstGeom prst="ellipse">
          <a:avLst/>
        </a:prstGeom>
        <a:gradFill rotWithShape="0">
          <a:gsLst>
            <a:gs pos="0">
              <a:srgbClr val="9BBB59">
                <a:hueOff val="5625132"/>
                <a:satOff val="-8440"/>
                <a:lumOff val="-1373"/>
                <a:alphaOff val="0"/>
                <a:lumMod val="95000"/>
              </a:srgbClr>
            </a:gs>
            <a:gs pos="100000">
              <a:srgbClr val="9BBB59">
                <a:hueOff val="5625132"/>
                <a:satOff val="-8440"/>
                <a:lumOff val="-1373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5625132"/>
              <a:satOff val="-8440"/>
              <a:lumOff val="-1373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1.Анализ</a:t>
          </a:r>
          <a:r>
            <a:rPr lang="ru-RU" sz="900" b="1" kern="1200" baseline="0" dirty="0">
              <a:solidFill>
                <a:schemeClr val="bg1"/>
              </a:solidFill>
              <a:latin typeface="Times New Roman"/>
              <a:ea typeface="+mn-ea"/>
              <a:cs typeface="Times New Roman"/>
            </a:rPr>
            <a:t> состояния участка ДОУ</a:t>
          </a:r>
          <a:endParaRPr lang="ru-RU" sz="900" b="1" kern="1200" dirty="0">
            <a:solidFill>
              <a:schemeClr val="bg1"/>
            </a:solidFill>
            <a:latin typeface="Times New Roman"/>
            <a:ea typeface="+mn-ea"/>
            <a:cs typeface="Times New Roman"/>
          </a:endParaRPr>
        </a:p>
      </dsp:txBody>
      <dsp:txXfrm>
        <a:off x="4371271" y="3719517"/>
        <a:ext cx="811293" cy="745508"/>
      </dsp:txXfrm>
    </dsp:sp>
    <dsp:sp modelId="{3C80D38E-AB8F-4F7C-BDC8-9E334D26E91B}">
      <dsp:nvSpPr>
        <dsp:cNvPr id="0" name=""/>
        <dsp:cNvSpPr/>
      </dsp:nvSpPr>
      <dsp:spPr>
        <a:xfrm>
          <a:off x="2509000" y="3445174"/>
          <a:ext cx="1227247" cy="1294195"/>
        </a:xfrm>
        <a:prstGeom prst="ellipse">
          <a:avLst/>
        </a:prstGeom>
        <a:gradFill rotWithShape="0">
          <a:gsLst>
            <a:gs pos="0">
              <a:srgbClr val="9BBB59">
                <a:hueOff val="7500176"/>
                <a:satOff val="-11253"/>
                <a:lumOff val="-1830"/>
                <a:alphaOff val="0"/>
                <a:lumMod val="95000"/>
              </a:srgbClr>
            </a:gs>
            <a:gs pos="100000">
              <a:srgbClr val="9BBB59">
                <a:hueOff val="7500176"/>
                <a:satOff val="-11253"/>
                <a:lumOff val="-1830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7500176"/>
              <a:satOff val="-11253"/>
              <a:lumOff val="-1830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5.Составление</a:t>
          </a:r>
          <a:r>
            <a:rPr lang="ru-RU" sz="900" b="1" kern="1200" baseline="0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 сметы расходов и плана-схемы участка</a:t>
          </a:r>
          <a:endParaRPr lang="ru-RU" sz="900" b="1" kern="1200" dirty="0">
            <a:solidFill>
              <a:schemeClr val="bg1"/>
            </a:solidFill>
            <a:effectLst/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688726" y="3634704"/>
        <a:ext cx="867795" cy="915135"/>
      </dsp:txXfrm>
    </dsp:sp>
    <dsp:sp modelId="{6080DB54-99AF-4866-B8A4-031CC7DD65A2}">
      <dsp:nvSpPr>
        <dsp:cNvPr id="0" name=""/>
        <dsp:cNvSpPr/>
      </dsp:nvSpPr>
      <dsp:spPr>
        <a:xfrm>
          <a:off x="1433521" y="2271738"/>
          <a:ext cx="1315334" cy="1054308"/>
        </a:xfrm>
        <a:prstGeom prst="ellipse">
          <a:avLst/>
        </a:prstGeom>
        <a:gradFill rotWithShape="0">
          <a:gsLst>
            <a:gs pos="0">
              <a:srgbClr val="9BBB59">
                <a:hueOff val="9375220"/>
                <a:satOff val="-14067"/>
                <a:lumOff val="-2288"/>
                <a:alphaOff val="0"/>
                <a:lumMod val="95000"/>
              </a:srgbClr>
            </a:gs>
            <a:gs pos="100000">
              <a:srgbClr val="9BBB59">
                <a:hueOff val="9375220"/>
                <a:satOff val="-14067"/>
                <a:lumOff val="-2288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9375220"/>
              <a:satOff val="-14067"/>
              <a:lumOff val="-2288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6.Реализация проекта</a:t>
          </a:r>
        </a:p>
      </dsp:txBody>
      <dsp:txXfrm>
        <a:off x="1626147" y="2426138"/>
        <a:ext cx="930082" cy="745508"/>
      </dsp:txXfrm>
    </dsp:sp>
    <dsp:sp modelId="{CB23F742-2B50-4306-AEB4-8D983D452651}">
      <dsp:nvSpPr>
        <dsp:cNvPr id="0" name=""/>
        <dsp:cNvSpPr/>
      </dsp:nvSpPr>
      <dsp:spPr>
        <a:xfrm>
          <a:off x="1815679" y="590638"/>
          <a:ext cx="1287247" cy="1190873"/>
        </a:xfrm>
        <a:prstGeom prst="ellipse">
          <a:avLst/>
        </a:prstGeom>
        <a:gradFill rotWithShape="0">
          <a:gsLst>
            <a:gs pos="0">
              <a:srgbClr val="9BBB59">
                <a:hueOff val="11250264"/>
                <a:satOff val="-16880"/>
                <a:lumOff val="-2745"/>
                <a:alphaOff val="0"/>
                <a:lumMod val="95000"/>
              </a:srgbClr>
            </a:gs>
            <a:gs pos="100000">
              <a:srgbClr val="9BBB59">
                <a:hueOff val="11250264"/>
                <a:satOff val="-16880"/>
                <a:lumOff val="-2745"/>
                <a:alphaOff val="0"/>
                <a:shade val="82000"/>
                <a:satMod val="125000"/>
                <a:lumMod val="74000"/>
              </a:srgb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rgbClr val="9BBB59">
              <a:hueOff val="11250264"/>
              <a:satOff val="-16880"/>
              <a:lumOff val="-2745"/>
              <a:alphaOff val="0"/>
              <a:shade val="30000"/>
              <a:satMod val="12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rPr>
            <a:t>7.Итоги проекта</a:t>
          </a:r>
        </a:p>
      </dsp:txBody>
      <dsp:txXfrm>
        <a:off x="2004192" y="765037"/>
        <a:ext cx="910221" cy="842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ED0312-6285-49AE-84FB-074615F40788}"/>
              </a:ext>
            </a:extLst>
          </p:cNvPr>
          <p:cNvSpPr/>
          <p:nvPr/>
        </p:nvSpPr>
        <p:spPr>
          <a:xfrm>
            <a:off x="323528" y="1844824"/>
            <a:ext cx="8568952" cy="86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2000" dirty="0">
              <a:latin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F1EBD5-3A58-4BC5-AB8D-2ACD52BFBF8F}"/>
              </a:ext>
            </a:extLst>
          </p:cNvPr>
          <p:cNvSpPr/>
          <p:nvPr/>
        </p:nvSpPr>
        <p:spPr>
          <a:xfrm>
            <a:off x="156986" y="-256097"/>
            <a:ext cx="9001000" cy="1689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Муниципальное автономное  дошкольное  образовательное учреждение «Детский сад общеразвивающего вида №7 с приоритетным осуществлением деятельности по физическому направлению  развития воспитанников»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D453F0-63D2-4DCB-B40B-315EB2B8DEC8}"/>
              </a:ext>
            </a:extLst>
          </p:cNvPr>
          <p:cNvSpPr/>
          <p:nvPr/>
        </p:nvSpPr>
        <p:spPr>
          <a:xfrm>
            <a:off x="539552" y="2259538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ГОРОД — САД</a:t>
            </a:r>
          </a:p>
          <a:p>
            <a:pPr algn="ctr"/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 «Зеленый остров»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F80AD1-77FF-46E3-B39D-C6B2D56C28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6756"/>
            <a:ext cx="2466537" cy="35212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A3B4E2-0F04-45C1-B65C-A56F6AABEA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529" y="3326680"/>
            <a:ext cx="2581835" cy="353132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3E235D-EB4F-4839-8314-9136E4A6B861}"/>
              </a:ext>
            </a:extLst>
          </p:cNvPr>
          <p:cNvSpPr/>
          <p:nvPr/>
        </p:nvSpPr>
        <p:spPr>
          <a:xfrm>
            <a:off x="2466537" y="4305723"/>
            <a:ext cx="4012813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МАДОУ  детский сад 7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2B5DB13-4838-4CE4-B283-A1D562AE8D3A}"/>
              </a:ext>
            </a:extLst>
          </p:cNvPr>
          <p:cNvSpPr/>
          <p:nvPr/>
        </p:nvSpPr>
        <p:spPr>
          <a:xfrm>
            <a:off x="3031112" y="6309320"/>
            <a:ext cx="2693016" cy="482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Красноуфимск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2026г.</a:t>
            </a:r>
          </a:p>
        </p:txBody>
      </p:sp>
    </p:spTree>
    <p:extLst>
      <p:ext uri="{BB962C8B-B14F-4D97-AF65-F5344CB8AC3E}">
        <p14:creationId xmlns:p14="http://schemas.microsoft.com/office/powerpoint/2010/main" val="1598632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3C9D69-AA8B-48C8-9C8D-6D84AF547609}"/>
              </a:ext>
            </a:extLst>
          </p:cNvPr>
          <p:cNvSpPr/>
          <p:nvPr/>
        </p:nvSpPr>
        <p:spPr>
          <a:xfrm>
            <a:off x="0" y="1844824"/>
            <a:ext cx="435597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222222"/>
                </a:solidFill>
                <a:latin typeface="Times New Roman" panose="02020603050405020304" pitchFamily="18" charset="0"/>
              </a:rPr>
              <a:t>В дошкольном возрасте начинает зарождаться и формироваться чувство патриотизма: любовь и привязанность к Родине, преданность ей, ответственность за нее, желание трудиться на ее благо, беречь и умножать богатства.</a:t>
            </a:r>
          </a:p>
          <a:p>
            <a:pPr algn="just"/>
            <a:r>
              <a:rPr lang="ru-RU" sz="1400" dirty="0">
                <a:solidFill>
                  <a:srgbClr val="222222"/>
                </a:solidFill>
                <a:latin typeface="Times New Roman" panose="02020603050405020304" pitchFamily="18" charset="0"/>
              </a:rPr>
              <a:t>Именно с этой целью в нашем ДОУ возникла идея </a:t>
            </a:r>
            <a:r>
              <a:rPr lang="ru-RU" sz="1400" b="1" dirty="0">
                <a:solidFill>
                  <a:srgbClr val="222222"/>
                </a:solidFill>
                <a:latin typeface="Times New Roman" panose="02020603050405020304" pitchFamily="18" charset="0"/>
              </a:rPr>
              <a:t>создания развивающей предметно-пространственной среды на территории дошкольного учреждения с учётом регионального компонента».</a:t>
            </a:r>
          </a:p>
          <a:p>
            <a:pPr algn="just"/>
            <a:r>
              <a:rPr lang="ru-RU" sz="1400" dirty="0">
                <a:solidFill>
                  <a:srgbClr val="222222"/>
                </a:solidFill>
                <a:latin typeface="Times New Roman" panose="02020603050405020304" pitchFamily="18" charset="0"/>
              </a:rPr>
              <a:t>Развивающая предметно пространственная среда  включает в себя элементы, способствующие уточнению, расширению и конкретизации представлений детей о Свердловской  области, приобщению детей к культурному наследию народа, населяющего область, историческому прошлому родного края, богатствам природы региона, о его народных традициях и промыслах, об устном народном творчестве, об исторических событиях и фактах; о природе, о символах (герб, флаг, гимн), межнациональной толерантности, нравственности, воспитанию семейных ценностей, традициям.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CD1C9F-A36C-4131-ADA8-BC0B452B8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3070404"/>
            <a:ext cx="4731897" cy="266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920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 hidden="1"/>
          <p:cNvSpPr>
            <a:spLocks noGrp="1"/>
          </p:cNvSpPr>
          <p:nvPr>
            <p:ph type="title"/>
          </p:nvPr>
        </p:nvSpPr>
        <p:spPr>
          <a:xfrm>
            <a:off x="428625" y="178593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ru-RU" sz="1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Создавая развивающую предметно-пространственную среду на прогулочном </a:t>
            </a:r>
            <a:r>
              <a:rPr lang="ru-RU" sz="1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участке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мы ориентировались на возрастные особенности детей, а также на требования </a:t>
            </a:r>
            <a:r>
              <a:rPr lang="ru-RU" sz="1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говорят о том, что среда должна быть содержательно-насыщенной, трансформируемой, полифункциональной, вариативной, доступной и безопасной.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CE6B18-8713-4FA8-AB1F-81EBA0E30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69453"/>
            <a:ext cx="6264696" cy="3399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6770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4CF25B-38C9-4143-8FDD-CCE6F99468CD}"/>
              </a:ext>
            </a:extLst>
          </p:cNvPr>
          <p:cNvSpPr/>
          <p:nvPr/>
        </p:nvSpPr>
        <p:spPr>
          <a:xfrm>
            <a:off x="1259632" y="1710313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Так появилась экологическая тропа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«Мы живем на Урале»!»</a:t>
            </a:r>
            <a:endParaRPr lang="ru-RU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6D7E3F-0317-48F9-A7F1-D3A7DB85672D}"/>
              </a:ext>
            </a:extLst>
          </p:cNvPr>
          <p:cNvSpPr/>
          <p:nvPr/>
        </p:nvSpPr>
        <p:spPr>
          <a:xfrm>
            <a:off x="220613" y="2356644"/>
            <a:ext cx="21602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Экологическая тропа - одна из современных форм воспитания у детей любви к своей Родине, к ее обитателям. Работа в экологически значимом пространстве, на образовательном маршруте, проходит через различные природные объекты. При этом дети знакомятся с растениями и животными, местами их обитания, условиями жизни, тем самым расширяя свой кругозор, и практикуются в ориентировании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21EC80-2C80-42C9-9DA0-2980829B7D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76873"/>
            <a:ext cx="3384376" cy="17997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D71658-BBE9-4C9A-9064-6A201210AF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399" y="2676728"/>
            <a:ext cx="2053601" cy="36492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D0C7CD-0DC7-4064-A762-9270AB1ECE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912" y="4103742"/>
            <a:ext cx="1500984" cy="247861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891D77C-ADFC-46C1-A61F-70D573863B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638" y="4076573"/>
            <a:ext cx="1592786" cy="254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34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D96D0D2-EE9D-493B-92EE-5C009BAD5A46}"/>
              </a:ext>
            </a:extLst>
          </p:cNvPr>
          <p:cNvSpPr/>
          <p:nvPr/>
        </p:nvSpPr>
        <p:spPr>
          <a:xfrm>
            <a:off x="4067943" y="1953993"/>
            <a:ext cx="3188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A1A1A"/>
                </a:solidFill>
                <a:latin typeface="Times New Roman" panose="02020603050405020304" pitchFamily="18" charset="0"/>
              </a:rPr>
              <a:t>«Экология нашего региона»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15FFC49-12EB-40FA-8012-E93EB3354E36}"/>
              </a:ext>
            </a:extLst>
          </p:cNvPr>
          <p:cNvSpPr/>
          <p:nvPr/>
        </p:nvSpPr>
        <p:spPr>
          <a:xfrm>
            <a:off x="5662002" y="2680930"/>
            <a:ext cx="2600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</a:rPr>
              <a:t>На этом участке </a:t>
            </a:r>
            <a:r>
              <a:rPr lang="ru-RU" dirty="0" err="1">
                <a:solidFill>
                  <a:srgbClr val="1A1A1A"/>
                </a:solidFill>
                <a:latin typeface="Times New Roman" panose="02020603050405020304" pitchFamily="18" charset="0"/>
              </a:rPr>
              <a:t>экотропы</a:t>
            </a:r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</a:rPr>
              <a:t> дети знакомятся рельефом и растениями родного края, с их разнообразием, закрепляют представления о необходимости сохранения цветов на земле, а также с правилами безопасного поведения в природе и при сборе растений.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6ECF6A-B6BE-4313-B34C-C56FFBE63F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69" y="2401862"/>
            <a:ext cx="4220475" cy="2107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C092EC5-C174-4100-8614-6AE7D1A38A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66089"/>
            <a:ext cx="4176464" cy="210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17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EF6417D-A70F-4979-B142-D4E84AA9477D}"/>
              </a:ext>
            </a:extLst>
          </p:cNvPr>
          <p:cNvSpPr/>
          <p:nvPr/>
        </p:nvSpPr>
        <p:spPr>
          <a:xfrm>
            <a:off x="6436064" y="1916832"/>
            <a:ext cx="2238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</a:rPr>
              <a:t> 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2BBB212-27F8-42E6-AE4F-60D9C6E7F5B5}"/>
              </a:ext>
            </a:extLst>
          </p:cNvPr>
          <p:cNvSpPr/>
          <p:nvPr/>
        </p:nvSpPr>
        <p:spPr>
          <a:xfrm>
            <a:off x="3794918" y="67833"/>
            <a:ext cx="1082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1A1A1A"/>
                </a:solidFill>
                <a:latin typeface="Times New Roman" panose="02020603050405020304" pitchFamily="18" charset="0"/>
              </a:rPr>
              <a:t>«Спорт»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74A213-C6DB-4CD1-B7F0-8FA8CA193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74" y="1912982"/>
            <a:ext cx="2659052" cy="47251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EFC352-2860-4E9B-9E88-8AA616597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69" y="1897986"/>
            <a:ext cx="2659052" cy="4725144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1C9BDD0-B5E7-4989-B482-7C65D4383640}"/>
              </a:ext>
            </a:extLst>
          </p:cNvPr>
          <p:cNvSpPr/>
          <p:nvPr/>
        </p:nvSpPr>
        <p:spPr>
          <a:xfrm>
            <a:off x="6156176" y="2101498"/>
            <a:ext cx="24564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игры, упражнения  занятия на свежем воздухе помогают укреплять мышцы, развивать координацию, ловкость, быстроту, выносливость. Дети учатся преодолевать препятствия, осваивают разные виды движений (бег, прыжки, метание, лазание).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840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DB8E7A-6DCB-4067-A2C0-7FBCF1E7CEFC}"/>
              </a:ext>
            </a:extLst>
          </p:cNvPr>
          <p:cNvSpPr/>
          <p:nvPr/>
        </p:nvSpPr>
        <p:spPr>
          <a:xfrm>
            <a:off x="107504" y="1950864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A1A1A"/>
                </a:solidFill>
                <a:latin typeface="Times New Roman" panose="02020603050405020304" pitchFamily="18" charset="0"/>
              </a:rPr>
              <a:t>На территории детского сада растут ель, яблоня, береза, рябина, осина. Рассматривая деревья, у дошкольников формируется система знаний о растениях,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их признаках, свойствах, разнообразии, а также связях и отношениях между ними, а также экологические представления о растениях родного края, навык экологически грамотного поведения в природе.</a:t>
            </a:r>
            <a:endParaRPr lang="ru-RU" sz="16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6E18552-3078-4CF6-92F5-40CC772C58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6785045" y="2192839"/>
            <a:ext cx="2046110" cy="262037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CBD375D-E6C6-4433-87AD-A57151710341}"/>
              </a:ext>
            </a:extLst>
          </p:cNvPr>
          <p:cNvSpPr/>
          <p:nvPr/>
        </p:nvSpPr>
        <p:spPr>
          <a:xfrm>
            <a:off x="1045919" y="134574"/>
            <a:ext cx="4531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1A1A1A"/>
                </a:solidFill>
                <a:latin typeface="Times New Roman" panose="02020603050405020304" pitchFamily="18" charset="0"/>
              </a:rPr>
              <a:t>«Деревья, кусты, цветы нашего края»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ED57AF-0AFD-4526-97C8-894DA4D279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20524"/>
            <a:ext cx="2088232" cy="33010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D03068-199E-47DE-A729-6CD0935EE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535" y="4005064"/>
            <a:ext cx="4312707" cy="2620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6639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969B28A-15A5-46FA-ACBB-981980550877}"/>
              </a:ext>
            </a:extLst>
          </p:cNvPr>
          <p:cNvSpPr/>
          <p:nvPr/>
        </p:nvSpPr>
        <p:spPr>
          <a:xfrm>
            <a:off x="251520" y="2060848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Огород в детском саду способствует развитию наблюдательности и любознательности у детей, что помогает лучше ознакомится с растительным миром. Он способствует расширению представления детей о растениях как живых организмах, об условиях, необходимых для роста и развития.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F04683D-653B-4A2B-8EFB-42ACD3FB3FDC}"/>
              </a:ext>
            </a:extLst>
          </p:cNvPr>
          <p:cNvSpPr/>
          <p:nvPr/>
        </p:nvSpPr>
        <p:spPr>
          <a:xfrm>
            <a:off x="3603260" y="260648"/>
            <a:ext cx="12296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1A1A1A"/>
                </a:solidFill>
                <a:latin typeface="Times New Roman" panose="02020603050405020304" pitchFamily="18" charset="0"/>
              </a:rPr>
              <a:t>«Огород»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3D7104-FFCA-4DEA-84DE-AC085D939E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7035"/>
            <a:ext cx="1929653" cy="3429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E8C9CD0-19B4-4E91-A0CF-2BD02A5ACB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014" y="3187671"/>
            <a:ext cx="1929653" cy="3429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2C5C302-4870-45D1-ABB3-868FACB2DA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121926"/>
            <a:ext cx="1929653" cy="3429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2F73905-B886-42A8-A078-718639D9AB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954" y="3121926"/>
            <a:ext cx="184860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37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96E34B-D3D0-4060-A2A3-FCF83C5D90CA}"/>
              </a:ext>
            </a:extLst>
          </p:cNvPr>
          <p:cNvSpPr/>
          <p:nvPr/>
        </p:nvSpPr>
        <p:spPr>
          <a:xfrm>
            <a:off x="827584" y="147257"/>
            <a:ext cx="5213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i="1" dirty="0">
                <a:solidFill>
                  <a:srgbClr val="1A1A1A"/>
                </a:solidFill>
                <a:latin typeface="Times New Roman" panose="02020603050405020304" pitchFamily="18" charset="0"/>
              </a:rPr>
              <a:t>«Огород. Лекарственные растения нашего края»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594A41-E4F9-4FE4-BF17-C56E13BC07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6" y="1988840"/>
            <a:ext cx="4130062" cy="22081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7C8C44-4C2D-4C22-AAB1-11F118CC8A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076" y="1988840"/>
            <a:ext cx="2982508" cy="45365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DF2472-32FA-46C4-8CA9-39A712EC3A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6" y="4479288"/>
            <a:ext cx="4106452" cy="22081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3489EC-3E46-4701-A9F6-735A252CB1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664473"/>
            <a:ext cx="2897118" cy="162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07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04ED44-8CAE-468A-962A-1878E38C583A}"/>
              </a:ext>
            </a:extLst>
          </p:cNvPr>
          <p:cNvSpPr/>
          <p:nvPr/>
        </p:nvSpPr>
        <p:spPr>
          <a:xfrm>
            <a:off x="251520" y="1988840"/>
            <a:ext cx="367240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 нравственное воспитание подрастающего поколения – одна из самых актуальных задач нашего времени.</a:t>
            </a:r>
          </a:p>
          <a:p>
            <a:pPr algn="ctr"/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на участке детского сада вы можете увидеть:</a:t>
            </a:r>
          </a:p>
          <a:p>
            <a:pPr algn="ctr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Украшение стволов деревьев в национальном колорите.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дошкольников к истокам народной культуры через знакомство с народной игрушкой.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9BFCCE-DE94-4BE8-9785-7964F12D9C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204864"/>
            <a:ext cx="1727042" cy="30689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BD9E20-17EB-4396-AA20-25FB751625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433" y="5474836"/>
            <a:ext cx="2396705" cy="13487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297B33-AF70-451C-90FE-44210A02DA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162" y="5085184"/>
            <a:ext cx="2908539" cy="16367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3D1AC5-A48E-46E9-9B66-7F6FB79ECD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034553"/>
            <a:ext cx="1727041" cy="276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5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859CF0-35EA-411C-AE6C-1FF1AA6208AC}"/>
              </a:ext>
            </a:extLst>
          </p:cNvPr>
          <p:cNvSpPr/>
          <p:nvPr/>
        </p:nvSpPr>
        <p:spPr>
          <a:xfrm>
            <a:off x="179512" y="2138588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4572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Двигательно-оздоровительная зона  оборудована для укрепления здоровья детей. Главной целью организации спортивных зон является привлечение детей к оптимальной двигательной активности. Важно, чтобы дети могли реализовывать свои интересы в спортивных играх и упражнениях. Помимо обязательного оборудования рекомендуемого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СанПином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площадке  сделана «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дорожка здоровья»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lang="ru-RU" sz="1400" dirty="0" err="1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босохождения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12E694-F25F-4D24-88E1-3D84889F80AE}"/>
              </a:ext>
            </a:extLst>
          </p:cNvPr>
          <p:cNvSpPr/>
          <p:nvPr/>
        </p:nvSpPr>
        <p:spPr>
          <a:xfrm>
            <a:off x="1979712" y="15133"/>
            <a:ext cx="4306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tabLst>
                <a:tab pos="457200" algn="l"/>
              </a:tabLst>
            </a:pP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Двигательно-оздоровительная зона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27AAB1-0E27-4202-A1DB-3F22DF5585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092695"/>
            <a:ext cx="2104923" cy="374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33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83B70B-5943-420D-AB73-EB57905295C4}"/>
              </a:ext>
            </a:extLst>
          </p:cNvPr>
          <p:cNvSpPr/>
          <p:nvPr/>
        </p:nvSpPr>
        <p:spPr>
          <a:xfrm>
            <a:off x="467544" y="2852936"/>
            <a:ext cx="806489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B050"/>
                </a:solidFill>
                <a:latin typeface="YS Text"/>
              </a:rPr>
              <a:t>ФИО автора/авторов:</a:t>
            </a:r>
          </a:p>
          <a:p>
            <a:pPr algn="just"/>
            <a:r>
              <a:rPr lang="ru-RU" sz="2800" dirty="0">
                <a:solidFill>
                  <a:srgbClr val="00B050"/>
                </a:solidFill>
                <a:latin typeface="YS Text"/>
              </a:rPr>
              <a:t>Черепанова Инна Николаевна  старший воспитатель МАДОУ детский сад 7,</a:t>
            </a:r>
          </a:p>
          <a:p>
            <a:pPr algn="just"/>
            <a:r>
              <a:rPr lang="ru-RU" sz="2800" dirty="0">
                <a:solidFill>
                  <a:srgbClr val="00B050"/>
                </a:solidFill>
                <a:latin typeface="YS Text"/>
              </a:rPr>
              <a:t>Полуянова Татьяна Николаевна воспитатель/родитель МАДОУ детский сад 7</a:t>
            </a:r>
          </a:p>
          <a:p>
            <a:pPr algn="just"/>
            <a:r>
              <a:rPr lang="ru-RU" sz="2800" dirty="0">
                <a:solidFill>
                  <a:srgbClr val="00B050"/>
                </a:solidFill>
                <a:latin typeface="YS Text"/>
              </a:rPr>
              <a:t>Воспитанник:  Полуянов Максим  4 года </a:t>
            </a:r>
          </a:p>
          <a:p>
            <a:pPr algn="just"/>
            <a:r>
              <a:rPr lang="ru-RU" sz="2800" dirty="0">
                <a:solidFill>
                  <a:srgbClr val="00B050"/>
                </a:solidFill>
                <a:latin typeface="YS Text"/>
              </a:rPr>
              <a:t>МАДОУ детский сад 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625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D28838-1341-440F-ADEE-7C56549CBE11}"/>
              </a:ext>
            </a:extLst>
          </p:cNvPr>
          <p:cNvSpPr txBox="1"/>
          <p:nvPr/>
        </p:nvSpPr>
        <p:spPr>
          <a:xfrm>
            <a:off x="1547664" y="116632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«Автогородок»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22D314-FD83-4953-AEE9-9B94F4CC0EA9}"/>
              </a:ext>
            </a:extLst>
          </p:cNvPr>
          <p:cNvSpPr/>
          <p:nvPr/>
        </p:nvSpPr>
        <p:spPr>
          <a:xfrm>
            <a:off x="251520" y="1916832"/>
            <a:ext cx="28083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Немаловажное значение имеет работа по закреплению у детей знаний ПДД. Для этого оборудована площадка по ознакомлению с ПДД. На ней имеется дорожная разметка, остановочный павильон, пункт ДПС. Педагоги используют дорожные знаки, велосипеды, светофор для проведения мероприятий на которых закрепляются имеющиеся у детей знания о поведении на проезжей части.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14D841-95B2-4677-B499-1F52B96F6A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040617"/>
            <a:ext cx="3023233" cy="22768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1D030F3-880D-491A-A5E5-ABB1B1665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889" y="3179053"/>
            <a:ext cx="2670479" cy="200285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2A31733-2482-4C51-ACA4-4E13198121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392902"/>
            <a:ext cx="3131288" cy="234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92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безопасности среды ежедневно контролируем все её объекты на предмет исправности, целостности</a:t>
            </a:r>
          </a:p>
          <a:p>
            <a:pPr marL="0" indent="0" algn="ctr">
              <a:buNone/>
            </a:pPr>
            <a:r>
              <a:rPr lang="ru-RU" sz="4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надежности для нашего Зеленого острова!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182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 hidden="1"/>
          <p:cNvSpPr>
            <a:spLocks noGrp="1"/>
          </p:cNvSpPr>
          <p:nvPr>
            <p:ph type="title"/>
          </p:nvPr>
        </p:nvSpPr>
        <p:spPr>
          <a:xfrm>
            <a:off x="8604447" y="2000249"/>
            <a:ext cx="72009" cy="2046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79512" y="2132856"/>
            <a:ext cx="8712968" cy="4725144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соответствии с требованиями ФГОС развивающая предметно-пространственная среда должна обеспечивать максимальную реализацию образовательного потенциала пространства не только группы дошкольной организации, а также территории, прилегающей к дошкольной организации, приспособленной для реализации Программы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 участок ДОУ)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F73802-C178-4B12-AD3A-C18FC9E1D3A2}"/>
              </a:ext>
            </a:extLst>
          </p:cNvPr>
          <p:cNvSpPr/>
          <p:nvPr/>
        </p:nvSpPr>
        <p:spPr>
          <a:xfrm>
            <a:off x="755576" y="2636912"/>
            <a:ext cx="7848872" cy="243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: повышение уровня благоустройства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создание безопасного образовательного пространства, повышение эффективности воспитательно- образовательного  процесса в дошкольном учреждении, вовлечение родителей (законных представителей) и воспитанников в активную творческую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42788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9852DD-DE55-4A29-8405-2C5ED262909E}"/>
              </a:ext>
            </a:extLst>
          </p:cNvPr>
          <p:cNvSpPr/>
          <p:nvPr/>
        </p:nvSpPr>
        <p:spPr>
          <a:xfrm>
            <a:off x="503548" y="2060848"/>
            <a:ext cx="8136904" cy="4680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Задачи</a:t>
            </a: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и применение на практике новых подходов к организации, развивающей предметно –пространственной среде, полноценное развитие дошкольников в рамках инноваций, решения ФГОС ДО и ФОП ДО;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новых природно-ландшафтных, посредством подбора цветочно-декоративного, бросового материала;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социальной активности педагогов в развитии экологической среды дошкольного учреждения;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педагогов, детей и родителей в совместной практической деятельности;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имиджа и повышение статуса детского сада в социуме.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у детей бережного отношения к природе и к окружающему миру.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71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E67F63-183A-4EFB-B7D8-52B298BCACA9}"/>
              </a:ext>
            </a:extLst>
          </p:cNvPr>
          <p:cNvSpPr/>
          <p:nvPr/>
        </p:nvSpPr>
        <p:spPr>
          <a:xfrm>
            <a:off x="755576" y="2420888"/>
            <a:ext cx="7416824" cy="4021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Гармоничное формирование разных видов отношения детей к природе (природоохранного, гуманного, эстетического, познавательного).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познавательного интереса детей, расширение представлений об окружающем мире.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Готовность участвовать в практических делах по улучшению природной среды (посадка, уход за растениями).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основ экологической культуры у детей.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эстетического вкуса у детей.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324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DAB3BFD-0849-4F35-84EC-AAC1FAEB3B1B}"/>
              </a:ext>
            </a:extLst>
          </p:cNvPr>
          <p:cNvSpPr/>
          <p:nvPr/>
        </p:nvSpPr>
        <p:spPr>
          <a:xfrm>
            <a:off x="575556" y="1988840"/>
            <a:ext cx="7992888" cy="4517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педагогов: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уровня экологической культуры педагогов.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Обогащение пространственной среды на территории детского сада для формирования у детей бережного отношения к природным объектам.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картотек и альбомов о растениях на территории детского сада, благоприятных для нашего климата.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Укрепление детско-родительских отношений в совместной деятельности.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педагогической компетенции родителей в вопросе экологического воспитания детей и интереса родителей к жизни ребенка в дошкольном учреждении.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родителей, общественности к благоустройству территории.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Удовлетворенность качеством предоставляемых услуг.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Создание своего "образа" территории дошкольного учреждения, имиджа ДОУ.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446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15D20592-BC35-4190-AA1D-6056E27068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3390584"/>
              </p:ext>
            </p:extLst>
          </p:nvPr>
        </p:nvGraphicFramePr>
        <p:xfrm>
          <a:off x="611560" y="2060848"/>
          <a:ext cx="784887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3016DF-17A0-48F0-B9FC-D2ECDB9F97D4}"/>
              </a:ext>
            </a:extLst>
          </p:cNvPr>
          <p:cNvSpPr/>
          <p:nvPr/>
        </p:nvSpPr>
        <p:spPr>
          <a:xfrm>
            <a:off x="1403648" y="116632"/>
            <a:ext cx="4313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None/>
            </a:pPr>
            <a:r>
              <a:rPr lang="ru-RU" sz="1600" b="1" dirty="0">
                <a:latin typeface="Times New Roman"/>
                <a:cs typeface="Times New Roman"/>
              </a:rPr>
              <a:t>Планирование и организация деятельности </a:t>
            </a:r>
          </a:p>
          <a:p>
            <a:pPr lvl="0" algn="ctr">
              <a:buNone/>
            </a:pPr>
            <a:r>
              <a:rPr lang="ru-RU" sz="1600" b="1" dirty="0">
                <a:latin typeface="Times New Roman"/>
                <a:cs typeface="Times New Roman"/>
              </a:rPr>
              <a:t>по благоустройству участка</a:t>
            </a:r>
          </a:p>
        </p:txBody>
      </p:sp>
    </p:spTree>
    <p:extLst>
      <p:ext uri="{BB962C8B-B14F-4D97-AF65-F5344CB8AC3E}">
        <p14:creationId xmlns:p14="http://schemas.microsoft.com/office/powerpoint/2010/main" val="14897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E6EF0F-658A-4B79-BB55-22F81907A3AE}"/>
              </a:ext>
            </a:extLst>
          </p:cNvPr>
          <p:cNvSpPr/>
          <p:nvPr/>
        </p:nvSpPr>
        <p:spPr>
          <a:xfrm>
            <a:off x="3557968" y="4149080"/>
            <a:ext cx="25663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Территория образовательного учреждения - это его своеобразная визитная карточка, составляющая образовательного пространства дошкольного детства. 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1B6A2BB-FC3B-4C5D-B150-0CBDC1E062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501" y="1676978"/>
            <a:ext cx="3447098" cy="25954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51A988F-CEE5-46FD-BB0B-7BFC7D4B0B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351" y="1715881"/>
            <a:ext cx="3373207" cy="259546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4990D13-644D-4AA2-AA1A-8D60275385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599" y="1687118"/>
            <a:ext cx="2566344" cy="258532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FA47E0C-EDD0-4314-9F75-0B13EC0457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66" y="4272440"/>
            <a:ext cx="2623934" cy="258532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D6164EB-6E53-49F9-97DB-E46714F495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81" y="4320532"/>
            <a:ext cx="3141014" cy="258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77711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867</TotalTime>
  <Words>1111</Words>
  <Application>Microsoft Office PowerPoint</Application>
  <PresentationFormat>Экран (4:3)</PresentationFormat>
  <Paragraphs>84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roboto</vt:lpstr>
      <vt:lpstr>Symbol</vt:lpstr>
      <vt:lpstr>Times New Roman</vt:lpstr>
      <vt:lpstr>Wingdings</vt:lpstr>
      <vt:lpstr>YS Text</vt:lpstr>
      <vt:lpstr>Шаблон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Предметно-развивающая среда на участке  детского сада</dc:title>
  <dc:creator>Aleksander</dc:creator>
  <cp:lastModifiedBy>user</cp:lastModifiedBy>
  <cp:revision>45</cp:revision>
  <dcterms:created xsi:type="dcterms:W3CDTF">2017-04-21T05:43:09Z</dcterms:created>
  <dcterms:modified xsi:type="dcterms:W3CDTF">2026-07-14T10:06:47Z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2065233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S10.3.1</vt:lpwstr>
  </property>
</Properties>
</file>